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86"/>
    <p:restoredTop sz="94610"/>
  </p:normalViewPr>
  <p:slideViewPr>
    <p:cSldViewPr snapToGrid="0" snapToObjects="1">
      <p:cViewPr varScale="1">
        <p:scale>
          <a:sx n="123" d="100"/>
          <a:sy n="123" d="100"/>
        </p:scale>
        <p:origin x="208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8677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explaining that this deck focuses on helping CSOs fill the Appropriation Request sheet correctly.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unmm.sharepoint.com/:x:/r/teams/SGAO-CSOTrainingHub/Shared%20Documents/General/FY27%20Index%20List%20-%20for%20Website.xlsx?d=wc108e6a57f1a4f8cb514ed3fe6daebcf&amp;csf=1&amp;web=1&amp;e=3hb7DL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487" y="309182"/>
            <a:ext cx="4367105" cy="147389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799" y="2194560"/>
            <a:ext cx="106984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FY27 Appropriations Guide</a:t>
            </a:r>
            <a:endParaRPr lang="en-US" sz="42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173479" y="3429000"/>
            <a:ext cx="972312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6E78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How to complete the GPSA appropriation request form</a:t>
            </a:r>
            <a:endParaRPr lang="en-US" sz="32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6" name="Text 3"/>
          <p:cNvSpPr/>
          <p:nvPr/>
        </p:nvSpPr>
        <p:spPr>
          <a:xfrm>
            <a:off x="3611879" y="6228778"/>
            <a:ext cx="48463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41230"/>
                </a:solidFill>
                <a:latin typeface="Modern No. 20" panose="02070704070505020303" pitchFamily="18" charset="77"/>
              </a:rPr>
              <a:t>GPSA Finance • 2026–2027</a:t>
            </a:r>
            <a:endParaRPr lang="en-US" sz="2000" dirty="0">
              <a:latin typeface="Modern No. 20" panose="02070704070505020303" pitchFamily="18" charset="7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Category rows: keep each line item separate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10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Write one clear line per request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avoids confusion during review.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8368" y="2057400"/>
            <a:ext cx="4709160" cy="2670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 — food/refreshments for a specific event or meeting.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Supplies — items needed to run the event or activity.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Facility rentals — room, venue, or facility charges.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services — services such as DJ, speaker system, or contracted support.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— use only when no listed category fits; describe it clearly.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/mnt/data/6d7b8d83-c6a5-475e-bcda-7264e0be7a2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1450" y="879279"/>
            <a:ext cx="5026469" cy="509029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85800" y="6080760"/>
            <a:ext cx="1078992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41230"/>
                </a:solidFill>
                <a:latin typeface="Modern No. 20" panose="02070704070505020303" pitchFamily="18" charset="77"/>
              </a:rPr>
              <a:t>Same category can appear again only when it belongs to a different event or eligible section.</a:t>
            </a:r>
            <a:endParaRPr lang="en-US" sz="1400" dirty="0">
              <a:latin typeface="Modern No. 20" panose="02070704070505020303" pitchFamily="18" charset="7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823960" cy="47177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Non-event requests: use Services, Equipment, Supplies, or Miscellaneous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79"/>
            <a:ext cx="1554220" cy="42211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11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For general CSO needs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these sections when the request is not tied to a specific event or travel.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8368" y="2057400"/>
            <a:ext cx="4709160" cy="3749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 — food, entrance fees, rental fees, copying/printing, advertising, repairs, other services.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Equipment — computers, printers, or other equipment.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Supplies — office, educational, computer, printing, or other supplies.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Miscellaneous — use only when nothing else fits.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 corner notes — hover over cells with red markers to see examples.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/mnt/data/14451939-89be-4d48-917e-6a9925e65c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840" y="1687416"/>
            <a:ext cx="6614160" cy="377464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577840" y="6099048"/>
            <a:ext cx="626364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request categories below the event sections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Quotation basics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12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What counts as a quote?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quote should make the requested amount easy to verify.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8368" y="2057400"/>
            <a:ext cx="4800600" cy="3611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Required threshold — quote is required for any line-item request over $200.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Accepted formats — PNG, JPG, or PDF.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 show — item name, quantity, price, and total including tax when applicable.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not paste — quotation files should be separate from the Excel form.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not combine — submit separate quote files for separate categories or line items.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/mnt/data/6f1398f2-0440-4307-8e6e-0e04031d103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799" y="1280160"/>
            <a:ext cx="3439935" cy="19476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583306" y="3369564"/>
            <a:ext cx="278892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 quote example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2" descr="/mnt/data/c52374a4-7876-401b-82f0-e03bb13fd6b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3960" y="1280160"/>
            <a:ext cx="2545080" cy="312785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088120" y="4507992"/>
            <a:ext cx="20116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Shopping cart example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5237480" y="5116370"/>
            <a:ext cx="6131560" cy="459232"/>
          </a:xfrm>
          <a:prstGeom prst="rect">
            <a:avLst/>
          </a:prstGeom>
          <a:solidFill>
            <a:srgbClr val="EEF5E2"/>
          </a:solidFill>
          <a:ln w="6350">
            <a:solidFill>
              <a:srgbClr val="DDDD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a restaurant order totals $223.97, request $223.97—not just the subtotal.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685800" y="6080760"/>
            <a:ext cx="1078992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41230"/>
                </a:solidFill>
                <a:latin typeface="Modern No. 20" panose="02070704070505020303" pitchFamily="18" charset="77"/>
              </a:rPr>
              <a:t>One category = one clear quote whenever possible.</a:t>
            </a:r>
            <a:endParaRPr lang="en-US" sz="1400" dirty="0">
              <a:latin typeface="Modern No. 20" panose="02070704070505020303" pitchFamily="18" charset="77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Food quotation example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13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Restaurant orders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Ask vendors for an itemized quotation when possible.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8368" y="2103120"/>
            <a:ext cx="4800600" cy="3063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7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the total — include tax and fees in the requested amount.</a:t>
            </a:r>
            <a:endParaRPr lang="en-US" sz="14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7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7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Itemized is best — the committee should see what food/drinks are included.</a:t>
            </a:r>
            <a:endParaRPr lang="en-US" sz="14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7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7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Match the form — the quote amount should match the line-item total.</a:t>
            </a:r>
            <a:endParaRPr lang="en-US" sz="14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7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7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Keep separate — do not combine food quotes with supplies or promotional items.</a:t>
            </a:r>
            <a:endParaRPr lang="en-US" sz="14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/mnt/data/6f1398f2-0440-4307-8e6e-0e04031d103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2120" y="1574257"/>
            <a:ext cx="6558280" cy="371326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85800" y="6080760"/>
            <a:ext cx="1078992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41230"/>
                </a:solidFill>
                <a:latin typeface="Modern No. 20" panose="02070704070505020303" pitchFamily="18" charset="77"/>
              </a:rPr>
              <a:t>In this example, the request amount would be $223.97.</a:t>
            </a:r>
            <a:endParaRPr lang="en-US" sz="1400" dirty="0">
              <a:latin typeface="Modern No. 20" panose="02070704070505020303" pitchFamily="18" charset="77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Shopping cart quotations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14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Amazon or other online carts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Keep categories clean and easy to evaluate.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8368" y="2103120"/>
            <a:ext cx="48006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7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Show the cart total — include tax/fees when shown.</a:t>
            </a:r>
            <a:endParaRPr lang="en-US" sz="14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7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7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Show quantity — the screenshot should display how many of each item.</a:t>
            </a:r>
            <a:endParaRPr lang="en-US" sz="14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7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7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Separate categories — do not mix drinks, computer items, decorations, and utensils in one quote.</a:t>
            </a:r>
            <a:endParaRPr lang="en-US" sz="14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7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7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Match line items — each quote should clearly support the category requested.</a:t>
            </a:r>
            <a:endParaRPr lang="en-US" sz="14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/mnt/data/c52374a4-7876-401b-82f0-e03bb13fd6b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0714" y="896111"/>
            <a:ext cx="4216966" cy="518256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85800" y="6080760"/>
            <a:ext cx="1078992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41230"/>
                </a:solidFill>
                <a:latin typeface="Modern No. 20" panose="02070704070505020303" pitchFamily="18" charset="77"/>
              </a:rPr>
              <a:t>In this example, the request amount would be $219.52.</a:t>
            </a:r>
            <a:endParaRPr lang="en-US" sz="1400" dirty="0">
              <a:latin typeface="Modern No. 20" panose="02070704070505020303" pitchFamily="18" charset="77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Travel quotations: airfare and hotel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15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Travel documentation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 it clear how the total was calculated.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8368" y="2057400"/>
            <a:ext cx="4709160" cy="3749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Airfare — provide three unique competitive quotes; request economy-class travel.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student — attach airfare quotes that show cost per graduate student.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Hotel — show dates, number of rooms, number of people, and final total.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Conference fees — attach registration fee information or invoice.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Travel breakdown — enter the whole section amount in the form.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/mnt/data/f77c2048-7fc6-48b5-80ec-3cf3cd2ec15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4072" y="914400"/>
            <a:ext cx="3370817" cy="2651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577840" y="3630168"/>
            <a:ext cx="33832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Airfare quote example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2" descr="/mnt/data/3517da65-b97d-4dd4-b7b6-0b65f957b74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0797" y="914400"/>
            <a:ext cx="1575206" cy="52120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235440" y="6190488"/>
            <a:ext cx="164592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Hotel quote example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5532120" y="4160520"/>
            <a:ext cx="3566160" cy="804672"/>
          </a:xfrm>
          <a:prstGeom prst="rect">
            <a:avLst/>
          </a:prstGeom>
          <a:solidFill>
            <a:srgbClr val="DCEEFF"/>
          </a:solidFill>
          <a:ln w="6350">
            <a:solidFill>
              <a:srgbClr val="DDDD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airfare, the form/reviewer should understand the quote per student and total number of students.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Useful caps and limits to remember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16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Quick reference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Always check the Standing Rules tab for the current detailed version.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532120" y="960120"/>
            <a:ext cx="6309360" cy="329184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Quick caps</a:t>
            </a:r>
            <a:endParaRPr lang="en-US" sz="17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532120" y="1389888"/>
            <a:ext cx="1874520" cy="4526280"/>
          </a:xfrm>
          <a:prstGeom prst="rect">
            <a:avLst/>
          </a:prstGeom>
          <a:solidFill>
            <a:srgbClr val="F3F4F6"/>
          </a:solidFill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 — large event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 — small event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 — GBM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Advertising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Copying / printing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Conference fees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Travel per diem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Airfare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unlisted items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498080" y="1389888"/>
            <a:ext cx="4343400" cy="452628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to $1,500 per large event (100+ attendees), up to 2 events/semester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to $500 per small event (&lt;100 attendees), up to 2 events/semester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to $150 per general body meeting, max 4 meetings/semester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to $150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to $200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to $900/org and $300/student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to $85/person/day; org max $1,800/conference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to 75% economy fare; max $500/student; 3 quotes required; org max $3,000/conference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Maximum 70% of quoted price, subject to FC/UNM/GPSA policy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58368" y="2057400"/>
            <a:ext cx="4572000" cy="33375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request — one appropriation request per organization per semester.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 events — an appropriation may include multiple events.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category per event — avoid duplicate line items for the same category within the same event.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Quotes — line items over $200 must include verifiable quote documentation.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Funding restrictions: avoid common problems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17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Not everything can be funded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this slide as a final compliance check.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8368" y="2057400"/>
            <a:ext cx="4983480" cy="39776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gifts/prizes — giveaways, raffle items, gift cards, and incentives (mugs, t-shirts etc.) are not fundable.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alcohol/tobacco/cannabis/weapons — restricted items cannot be purchased or reimbursed.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private benefit/resale — items must serve graduate/professional students and not be personal property.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off-campus storage — equipment/materials bought with GPSA funds must remain on UNM premises.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recurring subscriptions — unless directly tied to an approved event or project.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/mnt/data/14451939-89be-4d48-917e-6a9925e65c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1576230"/>
            <a:ext cx="6304280" cy="359779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715000" y="5504688"/>
            <a:ext cx="58521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categories carefully and explain each line item.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85800" y="6080760"/>
            <a:ext cx="1078992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41230"/>
                </a:solidFill>
                <a:latin typeface="Modern No. 20" panose="02070704070505020303" pitchFamily="18" charset="77"/>
              </a:rPr>
              <a:t>When unsure, explain the public graduate-student benefit clearly and contact GPSA Finance/SGAO.</a:t>
            </a:r>
            <a:endParaRPr lang="en-US" sz="1400" dirty="0">
              <a:latin typeface="Modern No. 20" panose="02070704070505020303" pitchFamily="18" charset="77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Submission package and file names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18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Submit clean files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well-named package helps prevent confusion and delays.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8368" y="2057400"/>
            <a:ext cx="4754880" cy="3703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Submit to — gpsafin@unm.edu by the published deadline.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 form — send the completed appropriation form.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Quotations — send each quote as a separate PNG, JPG, or PDF.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 filename — Full CSO Name (ABBR)_Fall 2026 Appropriation.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Quote filename — Purpose + Quote Type_Full CSO Name (ABBR).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413248" y="1150112"/>
            <a:ext cx="5943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Example filenames</a:t>
            </a:r>
            <a:endParaRPr lang="en-US" sz="18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413248" y="1598168"/>
            <a:ext cx="6670040" cy="3442208"/>
          </a:xfrm>
          <a:prstGeom prst="rect">
            <a:avLst/>
          </a:prstGeom>
          <a:solidFill>
            <a:srgbClr val="F3F4F6"/>
          </a:solidFill>
          <a:ln/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Graduate and Professional Student Association (GPSA)_Fall 2026 Appropriation</a:t>
            </a:r>
            <a:endParaRPr lang="en-US"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5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Party Food Quotation_Graduate and Professional Student Association (GPSA)</a:t>
            </a:r>
            <a:endParaRPr lang="en-US"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5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Airfare 1 Quotation_Graduate and Professional Student Association (GPSA)</a:t>
            </a:r>
            <a:endParaRPr lang="en-US"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5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Conference Fees Quotation_Graduate and Professional Student Association (GPSA)</a:t>
            </a:r>
            <a:endParaRPr lang="en-US" sz="14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5822188" y="5294376"/>
            <a:ext cx="5852160" cy="566928"/>
          </a:xfrm>
          <a:prstGeom prst="rect">
            <a:avLst/>
          </a:prstGeom>
          <a:solidFill>
            <a:srgbClr val="EEF5E2"/>
          </a:solidFill>
          <a:ln w="6350">
            <a:solidFill>
              <a:srgbClr val="DDDD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Replace the example organization name with your CSO’s full name and abbreviation.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Before you hit send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19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Final checklist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this as the last review step.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02920" y="1938528"/>
            <a:ext cx="5074920" cy="40233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Full CSO name and abbreviation are included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Index number is entered or “NEW” is used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required contact fields are complete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Yes/No checkboxes are selected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Prior funding section is complete, if applicable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request explains what/when/where/why/how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Travel/event/general sections are completed correctly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Quote boxes are checked where required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Quotes are separate files, not pasted into Excel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 names are clear and include CSO name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/mnt/data/c7b02a35-2291-4998-9acc-642a3606958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2269" y="1187333"/>
            <a:ext cx="6176054" cy="85644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126480" y="4223029"/>
            <a:ext cx="534924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 should match your requested line items.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5678424" y="5148931"/>
            <a:ext cx="6172200" cy="648365"/>
          </a:xfrm>
          <a:prstGeom prst="rect">
            <a:avLst/>
          </a:prstGeom>
          <a:solidFill>
            <a:srgbClr val="DCEEFF"/>
          </a:solidFill>
          <a:ln w="6350">
            <a:solidFill>
              <a:srgbClr val="DDDD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Questions? Email gpsafin@unm.edu or contact SGAO before the deadline.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85800" y="6080760"/>
            <a:ext cx="1078992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41230"/>
                </a:solidFill>
                <a:latin typeface="Modern No. 20" panose="02070704070505020303" pitchFamily="18" charset="77"/>
              </a:rPr>
              <a:t>A complete and clear request is the fastest request to review.</a:t>
            </a:r>
            <a:endParaRPr lang="en-US" sz="1400" dirty="0">
              <a:latin typeface="Modern No. 20" panose="02070704070505020303" pitchFamily="18" charset="77"/>
            </a:endParaRPr>
          </a:p>
        </p:txBody>
      </p:sp>
      <p:pic>
        <p:nvPicPr>
          <p:cNvPr id="15" name="Image 1" descr="/mnt/data/69a7d348-38a8-428c-b9af-ff4fd7dc9ccf.png">
            <a:extLst>
              <a:ext uri="{FF2B5EF4-FFF2-40B4-BE49-F238E27FC236}">
                <a16:creationId xmlns:a16="http://schemas.microsoft.com/office/drawing/2014/main" id="{02A993BE-69DC-BDA8-241D-B9209B4929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4570" y="2359675"/>
            <a:ext cx="6176054" cy="64836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176BC16-14BB-04AA-6A3C-72B80D63AD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3560" y="3318528"/>
            <a:ext cx="6172200" cy="5829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Start with the right mindset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2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Goal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10002520" cy="393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complete request is clear, documented, and easy for Finance Committee to review.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3415284" y="4965192"/>
            <a:ext cx="5349240" cy="749808"/>
          </a:xfrm>
          <a:prstGeom prst="rect">
            <a:avLst/>
          </a:prstGeom>
          <a:solidFill>
            <a:srgbClr val="DCEEFF"/>
          </a:solidFill>
          <a:ln w="6350">
            <a:solidFill>
              <a:srgbClr val="DDDD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Fill the CSO sections only.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 “Finance Committee Use Only” areas are not for applicants.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58368" y="2057400"/>
            <a:ext cx="10202672" cy="1920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5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specific — what, when, where, why, how much, and who benefits.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5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the correct area — travel in Travel Breakdown; events in Event Breakdown; general items in Services/Equipment/Supplies.</a:t>
            </a:r>
            <a:endParaRPr lang="en-US" sz="1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Attach quotes separately — do not paste quotations into the Excel workbook.</a:t>
            </a:r>
            <a:endParaRPr lang="en-US" sz="1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Keep line descriptions short — the detail rows have character limits.</a:t>
            </a:r>
            <a:endParaRPr lang="en-US" sz="1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At-a-glance workflow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3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701040" y="2898648"/>
            <a:ext cx="1920240" cy="530352"/>
          </a:xfrm>
          <a:prstGeom prst="rect">
            <a:avLst/>
          </a:prstGeom>
          <a:solidFill>
            <a:srgbClr val="EEF5E2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Download form</a:t>
            </a:r>
            <a:endParaRPr lang="en-US" sz="20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2804160" y="2898648"/>
            <a:ext cx="1920240" cy="530352"/>
          </a:xfrm>
          <a:prstGeom prst="rect">
            <a:avLst/>
          </a:prstGeom>
          <a:solidFill>
            <a:srgbClr val="EEF5E2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Fill org info</a:t>
            </a:r>
            <a:endParaRPr lang="en-US" sz="20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907280" y="2898648"/>
            <a:ext cx="2057400" cy="530352"/>
          </a:xfrm>
          <a:prstGeom prst="rect">
            <a:avLst/>
          </a:prstGeom>
          <a:solidFill>
            <a:srgbClr val="EEF5E2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Add request details</a:t>
            </a:r>
            <a:endParaRPr lang="en-US" sz="20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11" name="Text 8"/>
          <p:cNvSpPr/>
          <p:nvPr/>
        </p:nvSpPr>
        <p:spPr>
          <a:xfrm>
            <a:off x="7239000" y="2898648"/>
            <a:ext cx="1920240" cy="530352"/>
          </a:xfrm>
          <a:prstGeom prst="rect">
            <a:avLst/>
          </a:prstGeom>
          <a:solidFill>
            <a:srgbClr val="EEF5E2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Attach quotes</a:t>
            </a:r>
            <a:endParaRPr lang="en-US" sz="20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12" name="Text 9"/>
          <p:cNvSpPr/>
          <p:nvPr/>
        </p:nvSpPr>
        <p:spPr>
          <a:xfrm>
            <a:off x="9342120" y="2898648"/>
            <a:ext cx="1920240" cy="530352"/>
          </a:xfrm>
          <a:prstGeom prst="rect">
            <a:avLst/>
          </a:prstGeom>
          <a:solidFill>
            <a:srgbClr val="EEF5E2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Email package</a:t>
            </a:r>
            <a:endParaRPr lang="en-US" sz="20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2621280" y="4460748"/>
            <a:ext cx="6951980" cy="424688"/>
          </a:xfrm>
          <a:prstGeom prst="rect">
            <a:avLst/>
          </a:prstGeom>
          <a:solidFill>
            <a:srgbClr val="DCEEFF"/>
          </a:solidFill>
          <a:ln w="6350">
            <a:solidFill>
              <a:srgbClr val="DDDD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 sections in order so the summary and required-quote logic work correctly.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685800" y="6080760"/>
            <a:ext cx="1078992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41230"/>
                </a:solidFill>
                <a:latin typeface="Modern No. 20" panose="02070704070505020303" pitchFamily="18" charset="77"/>
              </a:rPr>
              <a:t>Before submission: Excel form + separate quotation files, with clear filenames.</a:t>
            </a:r>
            <a:endParaRPr lang="en-US" sz="1400" dirty="0">
              <a:latin typeface="Modern No. 20" panose="02070704070505020303" pitchFamily="18" charset="7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Organization contact information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4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Every box matters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first place reviewers check for completeness.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8368" y="2057400"/>
            <a:ext cx="4846320" cy="319125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1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CSO name — write the full name with abbreviation, e.g., Graduate and Professional Student Association (GPSA).</a:t>
            </a:r>
            <a:endParaRPr lang="en-US" sz="14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1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1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Index number — new CSOs write “NEW”; existing CSOs use the FY27 Index List or contact SGAO.</a:t>
            </a:r>
            <a:endParaRPr lang="en-US" sz="14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1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1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Campus address — use your campus office address or write University of New Mexico.</a:t>
            </a:r>
            <a:endParaRPr lang="en-US" sz="14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1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1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Contacts — use full names, phone format (XXX) XXX-XXXX, and UNM email addresses.</a:t>
            </a:r>
            <a:endParaRPr lang="en-US" sz="14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1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1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Website/social media — include a website or official social media link if available.</a:t>
            </a:r>
            <a:endParaRPr lang="en-US" sz="14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/mnt/data/8e51c407-cde3-4385-bf7d-063eb8426a2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9763" y="2276348"/>
            <a:ext cx="6737157" cy="22961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669280" y="5248656"/>
            <a:ext cx="61264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 section of the new FY27 form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9">
            <a:hlinkClick r:id="rId5"/>
          </p:cNvPr>
          <p:cNvSpPr/>
          <p:nvPr/>
        </p:nvSpPr>
        <p:spPr>
          <a:xfrm>
            <a:off x="713232" y="5806440"/>
            <a:ext cx="13258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200" u="sng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FY27 Index List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2148840" y="5806440"/>
            <a:ext cx="394716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contact SGAO if you cannot confirm your index number.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Active members, questionnaire, and prior funding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5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6217920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Do not confuse members with attendees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section explains the organization, not the event turnout.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8368" y="2057400"/>
            <a:ext cx="4754880" cy="3703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 members — count the core or executive members associated with the group.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Attendees — event participants belong in event/travel sections, not active members.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Checkboxes — select Yes or No for every required question.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Prior funding — briefly list funding type, amount, semester/year, and why more funding is needed now.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Keep it short — this section should not become a long paragraph.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/mnt/data/ff9459cc-b3d6-42b8-9423-ff93e0b7a04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3560" y="2675263"/>
            <a:ext cx="6540905" cy="150747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623560" y="4727448"/>
            <a:ext cx="621792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Member counts and previous funding section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85800" y="6080760"/>
            <a:ext cx="1078992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41230"/>
                </a:solidFill>
                <a:latin typeface="Modern No. 20" panose="02070704070505020303" pitchFamily="18" charset="77"/>
              </a:rPr>
              <a:t>Previous funding can be Annual Budget, PB Funds, Appropriation, or a combination.</a:t>
            </a:r>
            <a:endParaRPr lang="en-US" sz="1400" dirty="0">
              <a:latin typeface="Modern No. 20" panose="02070704070505020303" pitchFamily="18" charset="7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The main Appropriation Request box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6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Tell the full story here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box does not have a character limit.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8368" y="2057400"/>
            <a:ext cx="4709160" cy="33375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5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— the program, trip, event, item, or service being requested.</a:t>
            </a:r>
            <a:endParaRPr lang="en-US" sz="1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— dates or expected timing.</a:t>
            </a:r>
            <a:endParaRPr lang="en-US" sz="1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— event location, conference location, or campus use location.</a:t>
            </a:r>
            <a:endParaRPr lang="en-US" sz="1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— how this supports graduate and professional students.</a:t>
            </a:r>
            <a:endParaRPr lang="en-US" sz="1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5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5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— how funds will be used and how many students will benefit.</a:t>
            </a:r>
            <a:endParaRPr lang="en-US" sz="1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/mnt/data/c8cd0fdd-ce05-4405-83fc-9fbb5e902da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3560" y="1889611"/>
            <a:ext cx="6456680" cy="72826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623560" y="3127248"/>
            <a:ext cx="621792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narrative box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5704840" y="3956657"/>
            <a:ext cx="6090920" cy="728268"/>
          </a:xfrm>
          <a:prstGeom prst="rect">
            <a:avLst/>
          </a:prstGeom>
          <a:solidFill>
            <a:srgbClr val="EEF5E2"/>
          </a:solidFill>
          <a:ln w="6350">
            <a:solidFill>
              <a:srgbClr val="DDDD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this space for details. Later category rows have short character limits.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85800" y="6080760"/>
            <a:ext cx="1078992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41230"/>
                </a:solidFill>
                <a:latin typeface="Modern No. 20" panose="02070704070505020303" pitchFamily="18" charset="77"/>
              </a:rPr>
              <a:t>A strong request answers what, when, where, why, who benefits, and how much.</a:t>
            </a:r>
            <a:endParaRPr lang="en-US" sz="1400" dirty="0">
              <a:latin typeface="Modern No. 20" panose="02070704070505020303" pitchFamily="18" charset="7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Main request table: use the links, not manual typing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7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Important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Travel and event totals are auto-calculated from the breakdown areas.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8368" y="2057400"/>
            <a:ext cx="4754880" cy="2971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7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Travel — click “Travel Breakdown Below (Click me)” for Travel Request #1 or #2.</a:t>
            </a:r>
            <a:endParaRPr lang="en-US" sz="14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7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7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Events — click the event breakdown link for Event Request #1, #2, or #3.</a:t>
            </a:r>
            <a:endParaRPr lang="en-US" sz="14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7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7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requests — use the Services, Equipment, Supplies, or Miscellaneous sections below.</a:t>
            </a:r>
            <a:endParaRPr lang="en-US" sz="14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7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7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CSO area only — do not fill Finance Committee recommendations, reductions, or reasons.</a:t>
            </a:r>
            <a:endParaRPr lang="en-US" sz="14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/mnt/data/c7b02a35-2291-4998-9acc-642a3606958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3560" y="1763435"/>
            <a:ext cx="6427926" cy="89137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623560" y="3310128"/>
            <a:ext cx="621792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 and breakdown links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5791200" y="3977640"/>
            <a:ext cx="5867400" cy="585216"/>
          </a:xfrm>
          <a:prstGeom prst="rect">
            <a:avLst/>
          </a:prstGeom>
          <a:solidFill>
            <a:srgbClr val="DCEEFF"/>
          </a:solidFill>
          <a:ln w="6350">
            <a:solidFill>
              <a:srgbClr val="DDDDDD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the form shows “See breakdown,” complete the linked section below.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85800" y="6080760"/>
            <a:ext cx="1078992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41230"/>
                </a:solidFill>
                <a:latin typeface="Modern No. 20" panose="02070704070505020303" pitchFamily="18" charset="77"/>
              </a:rPr>
              <a:t>If a formula is not updating, check whether the linked breakdown section is complete.</a:t>
            </a:r>
            <a:endParaRPr lang="en-US" sz="1400" dirty="0">
              <a:latin typeface="Modern No. 20" panose="02070704070505020303" pitchFamily="18" charset="7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Travel requests: complete the travel breakdown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8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Travel Request #1 and #2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one travel breakdown per conference/trip.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8368" y="2057400"/>
            <a:ext cx="4709160" cy="3749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 fields — full conference/trip name, number of graduate students attending, and travel dates.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Reason box — briefly explain the conference and why your CSO should attend.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Amounts — enter the total amount needed by section—not per student.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Quotes — the form will show when a quote is required; attach it and check the box.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trip — use Travel Request #2 only if you are requesting another trip.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/mnt/data/1a1c2b7d-3b7a-4144-a5f8-03a14e40221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2119" y="1730282"/>
            <a:ext cx="6659457" cy="382723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gpsalogo20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68891"/>
            <a:ext cx="1143000" cy="385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00200" y="182880"/>
            <a:ext cx="8046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  <a:ea typeface="Arial" pitchFamily="34" charset="-122"/>
                <a:cs typeface="Arial" pitchFamily="34" charset="-120"/>
              </a:rPr>
              <a:t>Event requests: complete each event separately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378440" y="182880"/>
            <a:ext cx="1417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000000"/>
                </a:solidFill>
                <a:latin typeface="Modern No. 20" panose="02070704070505020303" pitchFamily="18" charset="77"/>
              </a:rPr>
              <a:t>2026–2027</a:t>
            </a:r>
            <a:endParaRPr lang="en-US" sz="2400" dirty="0">
              <a:latin typeface="Modern No. 20" panose="02070704070505020303" pitchFamily="18" charset="77"/>
            </a:endParaRPr>
          </a:p>
        </p:txBody>
      </p:sp>
      <p:sp>
        <p:nvSpPr>
          <p:cNvPr id="5" name="Text 2"/>
          <p:cNvSpPr/>
          <p:nvPr/>
        </p:nvSpPr>
        <p:spPr>
          <a:xfrm>
            <a:off x="329184" y="749808"/>
            <a:ext cx="11521440" cy="27432"/>
          </a:xfrm>
          <a:prstGeom prst="rect">
            <a:avLst/>
          </a:prstGeom>
          <a:solidFill>
            <a:srgbClr val="000000"/>
          </a:solidFill>
          <a:ln>
            <a:solidFill>
              <a:srgbClr val="000000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502920" y="65653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</a:rPr>
              <a:t>GPSA Finance • FY27 Appropriations Tutorial • 9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400800" y="6565392"/>
            <a:ext cx="5257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777777"/>
                </a:solidFill>
              </a:rPr>
              <a:t>Not a substitute for Standing Rules, SGAO, or Council approval.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94360" y="1078992"/>
            <a:ext cx="4709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000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Event Request #1–#3</a:t>
            </a:r>
            <a:endParaRPr lang="en-US" sz="2500" dirty="0"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1609344"/>
            <a:ext cx="46634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06E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separate event sections for separate events.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8368" y="2057400"/>
            <a:ext cx="4709160" cy="3749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Event details — include full event name, expected attendees, and event date.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Description — briefly explain what, when, where, how, and why you are organizing it.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Category rows — write only a few words because the item description has a character limit.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Missing category — use “Other (describe above)” and clearly name the category in the description.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42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42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 events — use Event #2 and Event #3 when needed.</a:t>
            </a:r>
            <a:endParaRPr lang="en-US" sz="14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/mnt/data/69a7d348-38a8-428c-b9af-ff4fd7dc9cc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1281019"/>
            <a:ext cx="6176054" cy="64836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715000" y="1956816"/>
            <a:ext cx="60807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Event links in the main table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2" descr="/mnt/data/6d7b8d83-c6a5-475e-bcda-7264e0be7a2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5209" y="2185416"/>
            <a:ext cx="3675635" cy="372230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715000" y="5935157"/>
            <a:ext cx="60807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Event breakdown sections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2539</Words>
  <Application>Microsoft Macintosh PowerPoint</Application>
  <PresentationFormat>Widescreen</PresentationFormat>
  <Paragraphs>349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APPLE CHANCERY</vt:lpstr>
      <vt:lpstr>APPLE CHANCERY</vt:lpstr>
      <vt:lpstr>Arial</vt:lpstr>
      <vt:lpstr>Modern No. 20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New Mexico GPSA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FY27 Appropriations Bill Funding Request Guide</dc:title>
  <dc:subject>FY27 GPSA Appropriations Bill Funding Request Tutorial</dc:subject>
  <dc:creator>GPSA Finance</dc:creator>
  <cp:lastModifiedBy>Soumyodipta Karmakar</cp:lastModifiedBy>
  <cp:revision>16</cp:revision>
  <dcterms:created xsi:type="dcterms:W3CDTF">2026-08-10T17:26:06Z</dcterms:created>
  <dcterms:modified xsi:type="dcterms:W3CDTF">2026-08-10T21:21:42Z</dcterms:modified>
</cp:coreProperties>
</file>