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5" r:id="rId3"/>
  </p:sldMasterIdLst>
  <p:notesMasterIdLst>
    <p:notesMasterId r:id="rId29"/>
  </p:notesMasterIdLst>
  <p:handoutMasterIdLst>
    <p:handoutMasterId r:id="rId30"/>
  </p:handoutMasterIdLst>
  <p:sldIdLst>
    <p:sldId id="258" r:id="rId4"/>
    <p:sldId id="339" r:id="rId5"/>
    <p:sldId id="337" r:id="rId6"/>
    <p:sldId id="336" r:id="rId7"/>
    <p:sldId id="257" r:id="rId8"/>
    <p:sldId id="259" r:id="rId9"/>
    <p:sldId id="261" r:id="rId10"/>
    <p:sldId id="327" r:id="rId11"/>
    <p:sldId id="328" r:id="rId12"/>
    <p:sldId id="263" r:id="rId13"/>
    <p:sldId id="329" r:id="rId14"/>
    <p:sldId id="333" r:id="rId15"/>
    <p:sldId id="334" r:id="rId16"/>
    <p:sldId id="299" r:id="rId17"/>
    <p:sldId id="264" r:id="rId18"/>
    <p:sldId id="331" r:id="rId19"/>
    <p:sldId id="332" r:id="rId20"/>
    <p:sldId id="305" r:id="rId21"/>
    <p:sldId id="321" r:id="rId22"/>
    <p:sldId id="318" r:id="rId23"/>
    <p:sldId id="330" r:id="rId24"/>
    <p:sldId id="298" r:id="rId25"/>
    <p:sldId id="266" r:id="rId26"/>
    <p:sldId id="341" r:id="rId27"/>
    <p:sldId id="29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C0105-5852-02B4-81E6-F1BEAD92DBEA}" v="22" dt="2024-06-19T20:54:08.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87" autoAdjust="0"/>
  </p:normalViewPr>
  <p:slideViewPr>
    <p:cSldViewPr snapToGrid="0">
      <p:cViewPr varScale="1">
        <p:scale>
          <a:sx n="80" d="100"/>
          <a:sy n="80" d="100"/>
        </p:scale>
        <p:origin x="7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DE6BF-BF21-4D27-BFF9-2ACC136D91E0}"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E4921A19-5332-44D3-B30B-AB649A2B8EB9}">
      <dgm:prSet phldrT="[Text]"/>
      <dgm:spPr/>
      <dgm:t>
        <a:bodyPr/>
        <a:lstStyle/>
        <a:p>
          <a:r>
            <a:rPr lang="en-US" dirty="0">
              <a:latin typeface="Bookman Old Style" panose="02050604050505020204" pitchFamily="18" charset="0"/>
              <a:cs typeface="Times New Roman"/>
            </a:rPr>
            <a:t>Student Research Grant</a:t>
          </a:r>
        </a:p>
      </dgm:t>
    </dgm:pt>
    <dgm:pt modelId="{9AB71F08-658D-472E-A580-02A04EAF784E}" type="parTrans" cxnId="{3B61DB06-65AE-4FA6-9131-D5AE34B24887}">
      <dgm:prSet/>
      <dgm:spPr/>
      <dgm:t>
        <a:bodyPr/>
        <a:lstStyle/>
        <a:p>
          <a:endParaRPr lang="en-US"/>
        </a:p>
      </dgm:t>
    </dgm:pt>
    <dgm:pt modelId="{2C49FCF4-32AC-447D-A158-762A86FFD967}" type="sibTrans" cxnId="{3B61DB06-65AE-4FA6-9131-D5AE34B24887}">
      <dgm:prSet/>
      <dgm:spPr/>
      <dgm:t>
        <a:bodyPr/>
        <a:lstStyle/>
        <a:p>
          <a:endParaRPr lang="en-US"/>
        </a:p>
      </dgm:t>
    </dgm:pt>
    <dgm:pt modelId="{6D799335-17FC-44B5-8F2D-BBDCC4F5076E}">
      <dgm:prSet phldrT="[Text]"/>
      <dgm:spPr/>
      <dgm:t>
        <a:bodyPr/>
        <a:lstStyle/>
        <a:p>
          <a:r>
            <a:rPr lang="en-US" dirty="0">
              <a:latin typeface="Bookman Old Style" panose="02050604050505020204" pitchFamily="18" charset="0"/>
              <a:cs typeface="Times New Roman"/>
            </a:rPr>
            <a:t>Professional Development Grant</a:t>
          </a:r>
        </a:p>
      </dgm:t>
    </dgm:pt>
    <dgm:pt modelId="{982F20DE-9112-4C92-8AA5-0A4120A6B86F}" type="parTrans" cxnId="{2B590A11-A4DC-4073-8BED-3B107A1A5B10}">
      <dgm:prSet/>
      <dgm:spPr/>
      <dgm:t>
        <a:bodyPr/>
        <a:lstStyle/>
        <a:p>
          <a:endParaRPr lang="en-US"/>
        </a:p>
      </dgm:t>
    </dgm:pt>
    <dgm:pt modelId="{47837F6E-6E96-4BDD-BDC5-F6F32CF72345}" type="sibTrans" cxnId="{2B590A11-A4DC-4073-8BED-3B107A1A5B10}">
      <dgm:prSet/>
      <dgm:spPr/>
      <dgm:t>
        <a:bodyPr/>
        <a:lstStyle/>
        <a:p>
          <a:endParaRPr lang="en-US"/>
        </a:p>
      </dgm:t>
    </dgm:pt>
    <dgm:pt modelId="{246BCEAC-5B97-4CE2-91B0-F8C67A8E20CD}">
      <dgm:prSet phldrT="[Text]"/>
      <dgm:spPr/>
      <dgm:t>
        <a:bodyPr/>
        <a:lstStyle/>
        <a:p>
          <a:r>
            <a:rPr lang="en-US" dirty="0">
              <a:latin typeface="Bookman Old Style" panose="02050604050505020204" pitchFamily="18" charset="0"/>
              <a:cs typeface="Times New Roman"/>
            </a:rPr>
            <a:t>Graduate Scholarship Fund</a:t>
          </a:r>
        </a:p>
      </dgm:t>
    </dgm:pt>
    <dgm:pt modelId="{E4E8BA46-F90E-4A2F-94B9-575975AB26FA}" type="parTrans" cxnId="{0D2A8F34-1DAB-42F3-A3EE-F73BCEDAF65E}">
      <dgm:prSet/>
      <dgm:spPr/>
      <dgm:t>
        <a:bodyPr/>
        <a:lstStyle/>
        <a:p>
          <a:endParaRPr lang="en-US"/>
        </a:p>
      </dgm:t>
    </dgm:pt>
    <dgm:pt modelId="{1D21010C-C5DE-40D6-86FE-C705DFA81998}" type="sibTrans" cxnId="{0D2A8F34-1DAB-42F3-A3EE-F73BCEDAF65E}">
      <dgm:prSet/>
      <dgm:spPr/>
      <dgm:t>
        <a:bodyPr/>
        <a:lstStyle/>
        <a:p>
          <a:endParaRPr lang="en-US"/>
        </a:p>
      </dgm:t>
    </dgm:pt>
    <dgm:pt modelId="{938C1630-9333-41B7-BE66-2DA7596A904B}">
      <dgm:prSet phldrT="[Text]"/>
      <dgm:spPr/>
      <dgm:t>
        <a:bodyPr/>
        <a:lstStyle/>
        <a:p>
          <a:r>
            <a:rPr lang="en-US" dirty="0">
              <a:latin typeface="Bookman Old Style" panose="02050604050505020204" pitchFamily="18" charset="0"/>
              <a:cs typeface="Times New Roman"/>
            </a:rPr>
            <a:t>HSC Rural Rotation</a:t>
          </a:r>
        </a:p>
      </dgm:t>
    </dgm:pt>
    <dgm:pt modelId="{5DB706F6-10DF-491E-917B-F944AEAC8057}" type="sibTrans" cxnId="{8980AB47-68B9-4718-B98E-C1DD798A5E07}">
      <dgm:prSet/>
      <dgm:spPr/>
      <dgm:t>
        <a:bodyPr/>
        <a:lstStyle/>
        <a:p>
          <a:endParaRPr lang="en-US"/>
        </a:p>
      </dgm:t>
    </dgm:pt>
    <dgm:pt modelId="{94915E56-DD0F-4DCB-8D9C-2082984C3AEA}" type="parTrans" cxnId="{8980AB47-68B9-4718-B98E-C1DD798A5E07}">
      <dgm:prSet/>
      <dgm:spPr/>
      <dgm:t>
        <a:bodyPr/>
        <a:lstStyle/>
        <a:p>
          <a:endParaRPr lang="en-US"/>
        </a:p>
      </dgm:t>
    </dgm:pt>
    <dgm:pt modelId="{718B202A-8C4B-488B-8A13-6770B864EC27}" type="pres">
      <dgm:prSet presAssocID="{AC7DE6BF-BF21-4D27-BFF9-2ACC136D91E0}" presName="diagram" presStyleCnt="0">
        <dgm:presLayoutVars>
          <dgm:dir/>
          <dgm:resizeHandles val="exact"/>
        </dgm:presLayoutVars>
      </dgm:prSet>
      <dgm:spPr/>
    </dgm:pt>
    <dgm:pt modelId="{727C62E7-4340-4D28-B7F2-03B18ABEC9E9}" type="pres">
      <dgm:prSet presAssocID="{E4921A19-5332-44D3-B30B-AB649A2B8EB9}" presName="node" presStyleLbl="node1" presStyleIdx="0" presStyleCnt="4" custLinFactNeighborX="13372" custLinFactNeighborY="2791">
        <dgm:presLayoutVars>
          <dgm:bulletEnabled val="1"/>
        </dgm:presLayoutVars>
      </dgm:prSet>
      <dgm:spPr/>
    </dgm:pt>
    <dgm:pt modelId="{1CCA8D13-45FC-4E22-B3CD-B12E5B61B39F}" type="pres">
      <dgm:prSet presAssocID="{2C49FCF4-32AC-447D-A158-762A86FFD967}" presName="sibTrans" presStyleCnt="0"/>
      <dgm:spPr/>
    </dgm:pt>
    <dgm:pt modelId="{4B453057-E28C-4D31-892C-D428000B2C30}" type="pres">
      <dgm:prSet presAssocID="{6D799335-17FC-44B5-8F2D-BBDCC4F5076E}" presName="node" presStyleLbl="node1" presStyleIdx="1" presStyleCnt="4" custLinFactNeighborX="36175" custLinFactNeighborY="4238">
        <dgm:presLayoutVars>
          <dgm:bulletEnabled val="1"/>
        </dgm:presLayoutVars>
      </dgm:prSet>
      <dgm:spPr/>
    </dgm:pt>
    <dgm:pt modelId="{12B4BABB-C12C-483E-93C0-222F5B341353}" type="pres">
      <dgm:prSet presAssocID="{47837F6E-6E96-4BDD-BDC5-F6F32CF72345}" presName="sibTrans" presStyleCnt="0"/>
      <dgm:spPr/>
    </dgm:pt>
    <dgm:pt modelId="{6FA0A884-6AA0-4A97-8BEE-CBB2B2305199}" type="pres">
      <dgm:prSet presAssocID="{246BCEAC-5B97-4CE2-91B0-F8C67A8E20CD}" presName="node" presStyleLbl="node1" presStyleIdx="2" presStyleCnt="4" custLinFactX="-44811" custLinFactY="10075" custLinFactNeighborX="-100000" custLinFactNeighborY="100000">
        <dgm:presLayoutVars>
          <dgm:bulletEnabled val="1"/>
        </dgm:presLayoutVars>
      </dgm:prSet>
      <dgm:spPr/>
    </dgm:pt>
    <dgm:pt modelId="{35168ACA-7F27-412B-9FED-8A6399607C9F}" type="pres">
      <dgm:prSet presAssocID="{1D21010C-C5DE-40D6-86FE-C705DFA81998}" presName="sibTrans" presStyleCnt="0"/>
      <dgm:spPr/>
    </dgm:pt>
    <dgm:pt modelId="{E186548C-2068-4658-B7F1-A89F910A227F}" type="pres">
      <dgm:prSet presAssocID="{938C1630-9333-41B7-BE66-2DA7596A904B}" presName="node" presStyleLbl="node1" presStyleIdx="3" presStyleCnt="4" custLinFactX="1911" custLinFactNeighborX="100000" custLinFactNeighborY="-7268">
        <dgm:presLayoutVars>
          <dgm:bulletEnabled val="1"/>
        </dgm:presLayoutVars>
      </dgm:prSet>
      <dgm:spPr/>
    </dgm:pt>
  </dgm:ptLst>
  <dgm:cxnLst>
    <dgm:cxn modelId="{3B61DB06-65AE-4FA6-9131-D5AE34B24887}" srcId="{AC7DE6BF-BF21-4D27-BFF9-2ACC136D91E0}" destId="{E4921A19-5332-44D3-B30B-AB649A2B8EB9}" srcOrd="0" destOrd="0" parTransId="{9AB71F08-658D-472E-A580-02A04EAF784E}" sibTransId="{2C49FCF4-32AC-447D-A158-762A86FFD967}"/>
    <dgm:cxn modelId="{2B590A11-A4DC-4073-8BED-3B107A1A5B10}" srcId="{AC7DE6BF-BF21-4D27-BFF9-2ACC136D91E0}" destId="{6D799335-17FC-44B5-8F2D-BBDCC4F5076E}" srcOrd="1" destOrd="0" parTransId="{982F20DE-9112-4C92-8AA5-0A4120A6B86F}" sibTransId="{47837F6E-6E96-4BDD-BDC5-F6F32CF72345}"/>
    <dgm:cxn modelId="{0D2A8F34-1DAB-42F3-A3EE-F73BCEDAF65E}" srcId="{AC7DE6BF-BF21-4D27-BFF9-2ACC136D91E0}" destId="{246BCEAC-5B97-4CE2-91B0-F8C67A8E20CD}" srcOrd="2" destOrd="0" parTransId="{E4E8BA46-F90E-4A2F-94B9-575975AB26FA}" sibTransId="{1D21010C-C5DE-40D6-86FE-C705DFA81998}"/>
    <dgm:cxn modelId="{8980AB47-68B9-4718-B98E-C1DD798A5E07}" srcId="{AC7DE6BF-BF21-4D27-BFF9-2ACC136D91E0}" destId="{938C1630-9333-41B7-BE66-2DA7596A904B}" srcOrd="3" destOrd="0" parTransId="{94915E56-DD0F-4DCB-8D9C-2082984C3AEA}" sibTransId="{5DB706F6-10DF-491E-917B-F944AEAC8057}"/>
    <dgm:cxn modelId="{8A8A3A4E-ABA9-4EC4-B6F6-F61E38277B00}" type="presOf" srcId="{938C1630-9333-41B7-BE66-2DA7596A904B}" destId="{E186548C-2068-4658-B7F1-A89F910A227F}" srcOrd="0" destOrd="0" presId="urn:microsoft.com/office/officeart/2005/8/layout/default"/>
    <dgm:cxn modelId="{968F7F87-BCE3-4CB9-9314-1BBF1484152F}" type="presOf" srcId="{6D799335-17FC-44B5-8F2D-BBDCC4F5076E}" destId="{4B453057-E28C-4D31-892C-D428000B2C30}" srcOrd="0" destOrd="0" presId="urn:microsoft.com/office/officeart/2005/8/layout/default"/>
    <dgm:cxn modelId="{643188EE-97F8-4C05-8440-7C10721E7021}" type="presOf" srcId="{E4921A19-5332-44D3-B30B-AB649A2B8EB9}" destId="{727C62E7-4340-4D28-B7F2-03B18ABEC9E9}" srcOrd="0" destOrd="0" presId="urn:microsoft.com/office/officeart/2005/8/layout/default"/>
    <dgm:cxn modelId="{0671B6FA-07FB-41D6-81F7-894CA6300259}" type="presOf" srcId="{246BCEAC-5B97-4CE2-91B0-F8C67A8E20CD}" destId="{6FA0A884-6AA0-4A97-8BEE-CBB2B2305199}" srcOrd="0" destOrd="0" presId="urn:microsoft.com/office/officeart/2005/8/layout/default"/>
    <dgm:cxn modelId="{A56944FB-5222-43FF-8791-F7EE3BE401B0}" type="presOf" srcId="{AC7DE6BF-BF21-4D27-BFF9-2ACC136D91E0}" destId="{718B202A-8C4B-488B-8A13-6770B864EC27}" srcOrd="0" destOrd="0" presId="urn:microsoft.com/office/officeart/2005/8/layout/default"/>
    <dgm:cxn modelId="{0F1BBFFB-87CB-49F7-8F29-1849D5CB1389}" type="presParOf" srcId="{718B202A-8C4B-488B-8A13-6770B864EC27}" destId="{727C62E7-4340-4D28-B7F2-03B18ABEC9E9}" srcOrd="0" destOrd="0" presId="urn:microsoft.com/office/officeart/2005/8/layout/default"/>
    <dgm:cxn modelId="{E858439E-E40C-4831-B1F9-D9537EBE7930}" type="presParOf" srcId="{718B202A-8C4B-488B-8A13-6770B864EC27}" destId="{1CCA8D13-45FC-4E22-B3CD-B12E5B61B39F}" srcOrd="1" destOrd="0" presId="urn:microsoft.com/office/officeart/2005/8/layout/default"/>
    <dgm:cxn modelId="{D6255A73-E93A-4776-A37A-8101D791FF79}" type="presParOf" srcId="{718B202A-8C4B-488B-8A13-6770B864EC27}" destId="{4B453057-E28C-4D31-892C-D428000B2C30}" srcOrd="2" destOrd="0" presId="urn:microsoft.com/office/officeart/2005/8/layout/default"/>
    <dgm:cxn modelId="{C96069C7-3082-4F5B-9207-3DD45B907495}" type="presParOf" srcId="{718B202A-8C4B-488B-8A13-6770B864EC27}" destId="{12B4BABB-C12C-483E-93C0-222F5B341353}" srcOrd="3" destOrd="0" presId="urn:microsoft.com/office/officeart/2005/8/layout/default"/>
    <dgm:cxn modelId="{A1B7D1B2-1CF0-407F-B68C-87DC92140CF7}" type="presParOf" srcId="{718B202A-8C4B-488B-8A13-6770B864EC27}" destId="{6FA0A884-6AA0-4A97-8BEE-CBB2B2305199}" srcOrd="4" destOrd="0" presId="urn:microsoft.com/office/officeart/2005/8/layout/default"/>
    <dgm:cxn modelId="{DA769A9B-2681-4482-B075-F3C25A1F0612}" type="presParOf" srcId="{718B202A-8C4B-488B-8A13-6770B864EC27}" destId="{35168ACA-7F27-412B-9FED-8A6399607C9F}" srcOrd="5" destOrd="0" presId="urn:microsoft.com/office/officeart/2005/8/layout/default"/>
    <dgm:cxn modelId="{9B9AAA89-55D4-4805-B719-5E38616521EF}" type="presParOf" srcId="{718B202A-8C4B-488B-8A13-6770B864EC27}" destId="{E186548C-2068-4658-B7F1-A89F910A227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C62E7-4340-4D28-B7F2-03B18ABEC9E9}">
      <dsp:nvSpPr>
        <dsp:cNvPr id="0" name=""/>
        <dsp:cNvSpPr/>
      </dsp:nvSpPr>
      <dsp:spPr>
        <a:xfrm>
          <a:off x="458627" y="53479"/>
          <a:ext cx="3028970" cy="181738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Bookman Old Style" panose="02050604050505020204" pitchFamily="18" charset="0"/>
              <a:cs typeface="Times New Roman"/>
            </a:rPr>
            <a:t>Student Research Grant</a:t>
          </a:r>
        </a:p>
      </dsp:txBody>
      <dsp:txXfrm>
        <a:off x="458627" y="53479"/>
        <a:ext cx="3028970" cy="1817382"/>
      </dsp:txXfrm>
    </dsp:sp>
    <dsp:sp modelId="{4B453057-E28C-4D31-892C-D428000B2C30}">
      <dsp:nvSpPr>
        <dsp:cNvPr id="0" name=""/>
        <dsp:cNvSpPr/>
      </dsp:nvSpPr>
      <dsp:spPr>
        <a:xfrm>
          <a:off x="4481191" y="79776"/>
          <a:ext cx="3028970" cy="181738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Bookman Old Style" panose="02050604050505020204" pitchFamily="18" charset="0"/>
              <a:cs typeface="Times New Roman"/>
            </a:rPr>
            <a:t>Professional Development Grant</a:t>
          </a:r>
        </a:p>
      </dsp:txBody>
      <dsp:txXfrm>
        <a:off x="4481191" y="79776"/>
        <a:ext cx="3028970" cy="1817382"/>
      </dsp:txXfrm>
    </dsp:sp>
    <dsp:sp modelId="{6FA0A884-6AA0-4A97-8BEE-CBB2B2305199}">
      <dsp:nvSpPr>
        <dsp:cNvPr id="0" name=""/>
        <dsp:cNvSpPr/>
      </dsp:nvSpPr>
      <dsp:spPr>
        <a:xfrm>
          <a:off x="2331046" y="2003239"/>
          <a:ext cx="3028970" cy="181738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Bookman Old Style" panose="02050604050505020204" pitchFamily="18" charset="0"/>
              <a:cs typeface="Times New Roman"/>
            </a:rPr>
            <a:t>Graduate Scholarship Fund</a:t>
          </a:r>
        </a:p>
      </dsp:txBody>
      <dsp:txXfrm>
        <a:off x="2331046" y="2003239"/>
        <a:ext cx="3028970" cy="1817382"/>
      </dsp:txXfrm>
    </dsp:sp>
    <dsp:sp modelId="{E186548C-2068-4658-B7F1-A89F910A227F}">
      <dsp:nvSpPr>
        <dsp:cNvPr id="0" name=""/>
        <dsp:cNvSpPr/>
      </dsp:nvSpPr>
      <dsp:spPr>
        <a:xfrm>
          <a:off x="6472315" y="1990948"/>
          <a:ext cx="3028970" cy="181738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Bookman Old Style" panose="02050604050505020204" pitchFamily="18" charset="0"/>
              <a:cs typeface="Times New Roman"/>
            </a:rPr>
            <a:t>HSC Rural Rotation</a:t>
          </a:r>
        </a:p>
      </dsp:txBody>
      <dsp:txXfrm>
        <a:off x="6472315" y="1990948"/>
        <a:ext cx="3028970" cy="18173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9ECE96-F019-4193-8754-D9E14BAD32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5AEA7E-89EC-482A-B1A6-61C33C24E9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626E0B-247E-459E-B943-13DD5AD0B093}" type="datetimeFigureOut">
              <a:rPr lang="en-US" smtClean="0"/>
              <a:t>6/25/2024</a:t>
            </a:fld>
            <a:endParaRPr lang="en-US"/>
          </a:p>
        </p:txBody>
      </p:sp>
      <p:sp>
        <p:nvSpPr>
          <p:cNvPr id="4" name="Footer Placeholder 3">
            <a:extLst>
              <a:ext uri="{FF2B5EF4-FFF2-40B4-BE49-F238E27FC236}">
                <a16:creationId xmlns:a16="http://schemas.microsoft.com/office/drawing/2014/main" id="{3C762979-8C95-4F19-884C-ADBFA62BAD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UNM GPSA Grant Applicant Training Fall 2022</a:t>
            </a:r>
          </a:p>
        </p:txBody>
      </p:sp>
      <p:sp>
        <p:nvSpPr>
          <p:cNvPr id="5" name="Slide Number Placeholder 4">
            <a:extLst>
              <a:ext uri="{FF2B5EF4-FFF2-40B4-BE49-F238E27FC236}">
                <a16:creationId xmlns:a16="http://schemas.microsoft.com/office/drawing/2014/main" id="{B6E9C32A-3D4C-46CE-B47C-5C51BE688A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B3CAA3-615D-40D0-BC6B-8E8A9899C2AF}" type="slidenum">
              <a:rPr lang="en-US" smtClean="0"/>
              <a:t>‹#›</a:t>
            </a:fld>
            <a:endParaRPr lang="en-US"/>
          </a:p>
        </p:txBody>
      </p:sp>
    </p:spTree>
    <p:extLst>
      <p:ext uri="{BB962C8B-B14F-4D97-AF65-F5344CB8AC3E}">
        <p14:creationId xmlns:p14="http://schemas.microsoft.com/office/powerpoint/2010/main" val="672908742"/>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20T00:27:09.61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273 216,'4'0,"0"-1,0 1,0-1,1 0,4-2,8-2,82-22,78-15,-129 35,1 2,0 2,0 3,0 1,0 3,-1 1,1 3,57 17,-61-11,0-2,90 11,285-17,-257-8,32 2,149-1,-162-18,-16 0,192 16,-196 5,-116-4,83-16,-77 10,54-3,-43 10,70-5,-77 1,58-7,-91 8,-1-1,44-14,-43 9,1 2,1 1,0 1,0 1,0 1,0 1,35 1,306 4,-299-2,46-9,-17-1,-67 9,-1-1,37-8,-33 5,1 2,0 1,53 3,-25 1,-15-3,-20 0,47 4,-58 0,1 1,-1 1,27 11,-9-3,10 5,-25-10,1-1,0-1,27 6,87 18,-14-3,-100-22,0 0,27 13,22 5,-58-20,-1 0,1 0,0 1,-1 0,0 1,0-1,13 11,-17-11,-1 0,1 1,-1-1,0 1,0-1,-1 1,1 0,-1 1,0-1,-1 1,1-1,-1 1,0 0,1 6,-2-7,0 1,0 0,-1 0,1-1,-1 1,-1 0,1 0,-1-1,0 1,0 0,-1-1,1 1,-1-1,-5 9,3-7,0 0,-1-1,0 1,-1-1,1 0,-1 0,0-1,-1 0,-12 9,-83 47,-49 33,133-82,1 1,1 1,0 1,-19 22,27-28,1 1,1 0,-1 0,1 1,1 0,0 0,1 0,0 1,-3 13,3 4,2 0,0 0,4 48,-1 36,-1-111,0 0,-1 0,1 0,0 0,-1 1,0-1,1 0,-1-1,0 1,0 0,0 0,0 0,0 0,-1-1,1 1,0-1,-1 1,0-1,1 1,-1-1,0 0,1 0,-1 0,0 0,0 0,0 0,0 0,0-1,-4 2,-4-1,-1 1,1-2,-1 0,-19-1,12-1,-179-1,183 2,1-1,0 0,0-1,0 0,1-1,-1-1,-13-6,-17-6,16 7,0 0,-47-26,65 31,1 1,-1 0,0 0,0 1,0 0,0 1,-17-2,0 2,-39 2,50 0,-1 0,0-1,0-1,0-1,1-1,-1 0,-17-7,20 7,-7 0,1 0,-1 2,0 0,0 1,-38 4,7-2,51-1,-23 1,1-2,-44-6,34 1,-64-2,-33 9,51 0,-1789 0,1846-1,-1 2,1 0,0 1,0 1,1 2,-28 9,31-9,-1-1,0-1,-29 3,-55-3,50-2,-44 6,-21 1,31-10,-65 2,8 16,-232-14,207-4,125 1,19 1,1 0,-1-2,1-1,-25-5,42 5,1 0,-1 0,0-1,1 1,0-1,-1 0,1-1,0 1,-8-8,0-3,-22-28,24 27,-1 1,-15-14,22 24,1 0,-1 0,0 1,0 0,0 0,0 0,-1 0,1 1,-1 0,-10-2,3 0,-1 0,0-1,1-1,0 0,0-1,-21-15,19 12,-1 0,-1 1,-22-9,12 10,10 3,0-1,0-1,-20-11,34 17,-1-1,1-1,0 1,0 0,0-1,0 1,0-1,0 0,1 0,-1 0,1 0,0-1,0 1,0 0,1-1,-1 0,1 1,-1-1,1 0,0-6,1 5,0 1,0-1,1 1,-1-1,1 0,1 1,-1-1,0 1,1 0,0 0,0-1,5-5,4-6,22-24,-18 22,-4 7,0 0,22-17,-24 21,0 0,0 0,-1-1,0 0,0-1,11-17,-3-2,-10 15,0 1,2 1,-1-1,17-17,-24 29,10-10,0-1,13-19,-21 28,0 0,-1-1,1 1,-1-1,0 0,1 1,-1-1,-1 0,1 1,0-1,-1 0,1 0,-1 0,0 0,0 0,0 1,0-1,-1 0,1 0,-2-4,-5-6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065F6-AC28-F640-B145-7DA2A5649663}"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UNM GPSA Grant Applicant Training Fall 2022</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BCE58-4392-A64A-8F49-CF83B0994D72}" type="slidenum">
              <a:rPr lang="en-US" smtClean="0"/>
              <a:t>‹#›</a:t>
            </a:fld>
            <a:endParaRPr lang="en-US"/>
          </a:p>
        </p:txBody>
      </p:sp>
    </p:spTree>
    <p:extLst>
      <p:ext uri="{BB962C8B-B14F-4D97-AF65-F5344CB8AC3E}">
        <p14:creationId xmlns:p14="http://schemas.microsoft.com/office/powerpoint/2010/main" val="117521882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springclients.blob.core.windows.net/spring-public/5427312-Instructional-81b7714f-288a-40d3-9824-477b16c59e14.xls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1</a:t>
            </a:fld>
            <a:endParaRPr lang="en-US"/>
          </a:p>
        </p:txBody>
      </p:sp>
      <p:sp>
        <p:nvSpPr>
          <p:cNvPr id="5" name="Footer Placeholder 4">
            <a:extLst>
              <a:ext uri="{FF2B5EF4-FFF2-40B4-BE49-F238E27FC236}">
                <a16:creationId xmlns:a16="http://schemas.microsoft.com/office/drawing/2014/main" id="{1D9A3DCE-D6A6-4200-9926-79FCA870C02C}"/>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60868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sure your proposal makes sense financially and BE SPECIFIC: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Follow the GPSA budget template to complete the budget – and make sure it is complete with supporting documentation. Itemize all the items that are funded PDG/SRG and other sources of funding.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Please also note all the sources of funding you have requested or applied for, and the amount requested – whether within the University or academic community or from outside organizations. It is ok to let us know if you tried but did not get funding. This does not factor into scoring but does help ensure you are not double-dipping.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Ensure that your links work and take us to valid sites for verification. This is very important. </a:t>
            </a:r>
            <a:r>
              <a:rPr lang="en-US" sz="1200" u="sng" kern="1200" dirty="0">
                <a:solidFill>
                  <a:schemeClr val="tx1"/>
                </a:solidFill>
                <a:effectLst/>
                <a:latin typeface="+mn-lt"/>
                <a:ea typeface="+mn-ea"/>
                <a:cs typeface="+mn-cs"/>
              </a:rPr>
              <a:t>We cannot award funding if we cannot verify your budget request.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Research and list all the spending activity during your project. Your budget should be well researched and complete and should be within the scope of project. Being as meticulous as possible will give your readers confidence that you've done your homework and won't waste their money.</a:t>
            </a:r>
          </a:p>
          <a:p>
            <a:endParaRPr lang="en-US" dirty="0"/>
          </a:p>
        </p:txBody>
      </p:sp>
      <p:sp>
        <p:nvSpPr>
          <p:cNvPr id="4" name="Footer Placeholder 3"/>
          <p:cNvSpPr>
            <a:spLocks noGrp="1"/>
          </p:cNvSpPr>
          <p:nvPr>
            <p:ph type="ftr" sz="quarter" idx="4"/>
          </p:nvPr>
        </p:nvSpPr>
        <p:spPr/>
        <p:txBody>
          <a:bodyPr/>
          <a:lstStyle/>
          <a:p>
            <a:r>
              <a:rPr lang="en-US"/>
              <a:t>UNM GPSA Grant Applicant Training Fall 2022</a:t>
            </a:r>
          </a:p>
        </p:txBody>
      </p:sp>
      <p:sp>
        <p:nvSpPr>
          <p:cNvPr id="5" name="Slide Number Placeholder 4"/>
          <p:cNvSpPr>
            <a:spLocks noGrp="1"/>
          </p:cNvSpPr>
          <p:nvPr>
            <p:ph type="sldNum" sz="quarter" idx="5"/>
          </p:nvPr>
        </p:nvSpPr>
        <p:spPr/>
        <p:txBody>
          <a:bodyPr/>
          <a:lstStyle/>
          <a:p>
            <a:fld id="{3A6BCE58-4392-A64A-8F49-CF83B0994D72}" type="slidenum">
              <a:rPr lang="en-US" smtClean="0"/>
              <a:t>12</a:t>
            </a:fld>
            <a:endParaRPr lang="en-US"/>
          </a:p>
        </p:txBody>
      </p:sp>
    </p:spTree>
    <p:extLst>
      <p:ext uri="{BB962C8B-B14F-4D97-AF65-F5344CB8AC3E}">
        <p14:creationId xmlns:p14="http://schemas.microsoft.com/office/powerpoint/2010/main" val="2080101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 template can be found at the end of the instructions in the application template, once you are in </a:t>
            </a:r>
            <a:r>
              <a:rPr lang="en-US" dirty="0" err="1"/>
              <a:t>AwardSpring</a:t>
            </a:r>
            <a:r>
              <a:rPr lang="en-US" dirty="0"/>
              <a:t>: </a:t>
            </a:r>
          </a:p>
          <a:p>
            <a:r>
              <a:rPr lang="en-US" dirty="0"/>
              <a:t>You must use the attached </a:t>
            </a:r>
            <a:r>
              <a:rPr lang="en-US" u="sng" dirty="0">
                <a:hlinkClick r:id="rId3"/>
              </a:rPr>
              <a:t>revised budget template</a:t>
            </a:r>
            <a:r>
              <a:rPr lang="en-US" dirty="0"/>
              <a:t>.</a:t>
            </a:r>
            <a:r>
              <a:rPr lang="en-US" dirty="0">
                <a:cs typeface="+mn-lt"/>
              </a:rPr>
              <a:t> </a:t>
            </a:r>
            <a:r>
              <a:rPr lang="en-US" dirty="0"/>
              <a:t>When you click on the "revised budget template" it takes you to what you need to fill. Save and then upload the completed template to your application.</a:t>
            </a:r>
            <a:endParaRPr lang="en-US" dirty="0">
              <a:cs typeface="Calibri"/>
            </a:endParaRPr>
          </a:p>
          <a:p>
            <a:endParaRPr lang="en-US" dirty="0">
              <a:cs typeface="Calibri"/>
            </a:endParaRPr>
          </a:p>
        </p:txBody>
      </p:sp>
      <p:sp>
        <p:nvSpPr>
          <p:cNvPr id="4" name="Footer Placeholder 3"/>
          <p:cNvSpPr>
            <a:spLocks noGrp="1"/>
          </p:cNvSpPr>
          <p:nvPr>
            <p:ph type="ftr" sz="quarter" idx="4"/>
          </p:nvPr>
        </p:nvSpPr>
        <p:spPr/>
        <p:txBody>
          <a:bodyPr/>
          <a:lstStyle/>
          <a:p>
            <a:r>
              <a:rPr lang="en-US"/>
              <a:t>UNM GPSA Grant Applicant Training Fall 2022</a:t>
            </a:r>
          </a:p>
        </p:txBody>
      </p:sp>
      <p:sp>
        <p:nvSpPr>
          <p:cNvPr id="5" name="Slide Number Placeholder 4"/>
          <p:cNvSpPr>
            <a:spLocks noGrp="1"/>
          </p:cNvSpPr>
          <p:nvPr>
            <p:ph type="sldNum" sz="quarter" idx="5"/>
          </p:nvPr>
        </p:nvSpPr>
        <p:spPr/>
        <p:txBody>
          <a:bodyPr/>
          <a:lstStyle/>
          <a:p>
            <a:fld id="{3A6BCE58-4392-A64A-8F49-CF83B0994D72}" type="slidenum">
              <a:rPr lang="en-US" smtClean="0"/>
              <a:t>13</a:t>
            </a:fld>
            <a:endParaRPr lang="en-US"/>
          </a:p>
        </p:txBody>
      </p:sp>
    </p:spTree>
    <p:extLst>
      <p:ext uri="{BB962C8B-B14F-4D97-AF65-F5344CB8AC3E}">
        <p14:creationId xmlns:p14="http://schemas.microsoft.com/office/powerpoint/2010/main" val="3303515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14</a:t>
            </a:fld>
            <a:endParaRPr lang="en-US"/>
          </a:p>
        </p:txBody>
      </p:sp>
      <p:sp>
        <p:nvSpPr>
          <p:cNvPr id="5" name="Footer Placeholder 4">
            <a:extLst>
              <a:ext uri="{FF2B5EF4-FFF2-40B4-BE49-F238E27FC236}">
                <a16:creationId xmlns:a16="http://schemas.microsoft.com/office/drawing/2014/main" id="{88488422-FE78-4552-BA80-6E4F1A4C9703}"/>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2780463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15</a:t>
            </a:fld>
            <a:endParaRPr lang="en-US"/>
          </a:p>
        </p:txBody>
      </p:sp>
      <p:sp>
        <p:nvSpPr>
          <p:cNvPr id="5" name="Footer Placeholder 4">
            <a:extLst>
              <a:ext uri="{FF2B5EF4-FFF2-40B4-BE49-F238E27FC236}">
                <a16:creationId xmlns:a16="http://schemas.microsoft.com/office/drawing/2014/main" id="{8416A8B5-1ED1-42B9-A76B-1EB367073A74}"/>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3730382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16</a:t>
            </a:fld>
            <a:endParaRPr lang="en-US"/>
          </a:p>
        </p:txBody>
      </p:sp>
      <p:sp>
        <p:nvSpPr>
          <p:cNvPr id="5" name="Footer Placeholder 4">
            <a:extLst>
              <a:ext uri="{FF2B5EF4-FFF2-40B4-BE49-F238E27FC236}">
                <a16:creationId xmlns:a16="http://schemas.microsoft.com/office/drawing/2014/main" id="{918BCDA9-ACE9-4F2C-969A-229F1E7E9B19}"/>
              </a:ext>
            </a:extLst>
          </p:cNvPr>
          <p:cNvSpPr>
            <a:spLocks noGrp="1"/>
          </p:cNvSpPr>
          <p:nvPr>
            <p:ph type="ftr" sz="quarter" idx="4"/>
          </p:nvPr>
        </p:nvSpPr>
        <p:spPr/>
        <p:txBody>
          <a:bodyPr/>
          <a:lstStyle/>
          <a:p>
            <a:r>
              <a:rPr lang="en-US"/>
              <a:t>UNM GPSA Grant Applicant Training Summer 2022</a:t>
            </a:r>
          </a:p>
        </p:txBody>
      </p:sp>
    </p:spTree>
    <p:extLst>
      <p:ext uri="{BB962C8B-B14F-4D97-AF65-F5344CB8AC3E}">
        <p14:creationId xmlns:p14="http://schemas.microsoft.com/office/powerpoint/2010/main" val="1846717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17</a:t>
            </a:fld>
            <a:endParaRPr lang="en-US"/>
          </a:p>
        </p:txBody>
      </p:sp>
      <p:sp>
        <p:nvSpPr>
          <p:cNvPr id="5" name="Footer Placeholder 4">
            <a:extLst>
              <a:ext uri="{FF2B5EF4-FFF2-40B4-BE49-F238E27FC236}">
                <a16:creationId xmlns:a16="http://schemas.microsoft.com/office/drawing/2014/main" id="{0DE51FD3-699E-4C67-ADB2-7D8FB94EEEB1}"/>
              </a:ext>
            </a:extLst>
          </p:cNvPr>
          <p:cNvSpPr>
            <a:spLocks noGrp="1"/>
          </p:cNvSpPr>
          <p:nvPr>
            <p:ph type="ftr" sz="quarter" idx="4"/>
          </p:nvPr>
        </p:nvSpPr>
        <p:spPr/>
        <p:txBody>
          <a:bodyPr/>
          <a:lstStyle/>
          <a:p>
            <a:r>
              <a:rPr lang="en-US"/>
              <a:t>UNM GPSA Grant Applicant Training Summer 2022</a:t>
            </a:r>
          </a:p>
        </p:txBody>
      </p:sp>
    </p:spTree>
    <p:extLst>
      <p:ext uri="{BB962C8B-B14F-4D97-AF65-F5344CB8AC3E}">
        <p14:creationId xmlns:p14="http://schemas.microsoft.com/office/powerpoint/2010/main" val="2415985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18</a:t>
            </a:fld>
            <a:endParaRPr lang="en-US"/>
          </a:p>
        </p:txBody>
      </p:sp>
    </p:spTree>
    <p:extLst>
      <p:ext uri="{BB962C8B-B14F-4D97-AF65-F5344CB8AC3E}">
        <p14:creationId xmlns:p14="http://schemas.microsoft.com/office/powerpoint/2010/main" val="2427530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19</a:t>
            </a:fld>
            <a:endParaRPr lang="en-US"/>
          </a:p>
        </p:txBody>
      </p:sp>
    </p:spTree>
    <p:extLst>
      <p:ext uri="{BB962C8B-B14F-4D97-AF65-F5344CB8AC3E}">
        <p14:creationId xmlns:p14="http://schemas.microsoft.com/office/powerpoint/2010/main" val="1794141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20</a:t>
            </a:fld>
            <a:endParaRPr lang="en-US"/>
          </a:p>
        </p:txBody>
      </p:sp>
    </p:spTree>
    <p:extLst>
      <p:ext uri="{BB962C8B-B14F-4D97-AF65-F5344CB8AC3E}">
        <p14:creationId xmlns:p14="http://schemas.microsoft.com/office/powerpoint/2010/main" val="1337937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21</a:t>
            </a:fld>
            <a:endParaRPr lang="en-US"/>
          </a:p>
        </p:txBody>
      </p:sp>
      <p:sp>
        <p:nvSpPr>
          <p:cNvPr id="5" name="Footer Placeholder 4">
            <a:extLst>
              <a:ext uri="{FF2B5EF4-FFF2-40B4-BE49-F238E27FC236}">
                <a16:creationId xmlns:a16="http://schemas.microsoft.com/office/drawing/2014/main" id="{416EA818-7F6E-4E6E-95CE-D9DE0F6B7744}"/>
              </a:ext>
            </a:extLst>
          </p:cNvPr>
          <p:cNvSpPr>
            <a:spLocks noGrp="1"/>
          </p:cNvSpPr>
          <p:nvPr>
            <p:ph type="ftr" sz="quarter" idx="4"/>
          </p:nvPr>
        </p:nvSpPr>
        <p:spPr/>
        <p:txBody>
          <a:bodyPr/>
          <a:lstStyle/>
          <a:p>
            <a:r>
              <a:rPr lang="en-US"/>
              <a:t>UNM GPSA Grant Applicant Training Summer 2022</a:t>
            </a:r>
          </a:p>
        </p:txBody>
      </p:sp>
    </p:spTree>
    <p:extLst>
      <p:ext uri="{BB962C8B-B14F-4D97-AF65-F5344CB8AC3E}">
        <p14:creationId xmlns:p14="http://schemas.microsoft.com/office/powerpoint/2010/main" val="3844333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UNM GPSA Grant Applicant Training Fall 2022</a:t>
            </a:r>
          </a:p>
        </p:txBody>
      </p:sp>
      <p:sp>
        <p:nvSpPr>
          <p:cNvPr id="5" name="Slide Number Placeholder 4"/>
          <p:cNvSpPr>
            <a:spLocks noGrp="1"/>
          </p:cNvSpPr>
          <p:nvPr>
            <p:ph type="sldNum" sz="quarter" idx="5"/>
          </p:nvPr>
        </p:nvSpPr>
        <p:spPr/>
        <p:txBody>
          <a:bodyPr/>
          <a:lstStyle/>
          <a:p>
            <a:fld id="{3A6BCE58-4392-A64A-8F49-CF83B0994D72}" type="slidenum">
              <a:rPr lang="en-US" smtClean="0"/>
              <a:t>4</a:t>
            </a:fld>
            <a:endParaRPr lang="en-US"/>
          </a:p>
        </p:txBody>
      </p:sp>
    </p:spTree>
    <p:extLst>
      <p:ext uri="{BB962C8B-B14F-4D97-AF65-F5344CB8AC3E}">
        <p14:creationId xmlns:p14="http://schemas.microsoft.com/office/powerpoint/2010/main" val="503442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panose="020B0604020202020204" pitchFamily="34" charset="0"/>
              <a:buNone/>
            </a:pPr>
            <a:endParaRPr lang="en-US" kern="1200" dirty="0">
              <a:effectLst/>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22</a:t>
            </a:fld>
            <a:endParaRPr lang="en-US"/>
          </a:p>
        </p:txBody>
      </p:sp>
      <p:sp>
        <p:nvSpPr>
          <p:cNvPr id="5" name="Footer Placeholder 4">
            <a:extLst>
              <a:ext uri="{FF2B5EF4-FFF2-40B4-BE49-F238E27FC236}">
                <a16:creationId xmlns:a16="http://schemas.microsoft.com/office/drawing/2014/main" id="{D08BCA65-9B8E-436B-BCAF-A41228AEA7C7}"/>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1144526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23</a:t>
            </a:fld>
            <a:endParaRPr lang="en-US"/>
          </a:p>
        </p:txBody>
      </p:sp>
      <p:sp>
        <p:nvSpPr>
          <p:cNvPr id="5" name="Footer Placeholder 4">
            <a:extLst>
              <a:ext uri="{FF2B5EF4-FFF2-40B4-BE49-F238E27FC236}">
                <a16:creationId xmlns:a16="http://schemas.microsoft.com/office/drawing/2014/main" id="{14FF722B-217D-48A8-8971-17A8B8EEF971}"/>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1361746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24</a:t>
            </a:fld>
            <a:endParaRPr lang="en-US"/>
          </a:p>
        </p:txBody>
      </p:sp>
      <p:sp>
        <p:nvSpPr>
          <p:cNvPr id="5" name="Footer Placeholder 4">
            <a:extLst>
              <a:ext uri="{FF2B5EF4-FFF2-40B4-BE49-F238E27FC236}">
                <a16:creationId xmlns:a16="http://schemas.microsoft.com/office/drawing/2014/main" id="{14FF722B-217D-48A8-8971-17A8B8EEF971}"/>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1863047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25</a:t>
            </a:fld>
            <a:endParaRPr lang="en-US"/>
          </a:p>
        </p:txBody>
      </p:sp>
      <p:sp>
        <p:nvSpPr>
          <p:cNvPr id="5" name="Footer Placeholder 4">
            <a:extLst>
              <a:ext uri="{FF2B5EF4-FFF2-40B4-BE49-F238E27FC236}">
                <a16:creationId xmlns:a16="http://schemas.microsoft.com/office/drawing/2014/main" id="{28118ACC-36D2-4086-9740-CFD25AADA3B7}"/>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224730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5</a:t>
            </a:fld>
            <a:endParaRPr lang="en-US"/>
          </a:p>
        </p:txBody>
      </p:sp>
      <p:sp>
        <p:nvSpPr>
          <p:cNvPr id="5" name="Footer Placeholder 4">
            <a:extLst>
              <a:ext uri="{FF2B5EF4-FFF2-40B4-BE49-F238E27FC236}">
                <a16:creationId xmlns:a16="http://schemas.microsoft.com/office/drawing/2014/main" id="{EC8F9606-113C-4A7E-A232-14C4E304C557}"/>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2356810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6</a:t>
            </a:fld>
            <a:endParaRPr lang="en-US"/>
          </a:p>
        </p:txBody>
      </p:sp>
      <p:sp>
        <p:nvSpPr>
          <p:cNvPr id="5" name="Footer Placeholder 4">
            <a:extLst>
              <a:ext uri="{FF2B5EF4-FFF2-40B4-BE49-F238E27FC236}">
                <a16:creationId xmlns:a16="http://schemas.microsoft.com/office/drawing/2014/main" id="{3743847A-9902-4A3A-8799-4BE5E9F23E7C}"/>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3263081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7</a:t>
            </a:fld>
            <a:endParaRPr lang="en-US"/>
          </a:p>
        </p:txBody>
      </p:sp>
      <p:sp>
        <p:nvSpPr>
          <p:cNvPr id="5" name="Footer Placeholder 4">
            <a:extLst>
              <a:ext uri="{FF2B5EF4-FFF2-40B4-BE49-F238E27FC236}">
                <a16:creationId xmlns:a16="http://schemas.microsoft.com/office/drawing/2014/main" id="{694C9DE1-1A28-4DE6-B3A9-0C0CFD6B7A87}"/>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1704979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8</a:t>
            </a:fld>
            <a:endParaRPr lang="en-US"/>
          </a:p>
        </p:txBody>
      </p:sp>
      <p:sp>
        <p:nvSpPr>
          <p:cNvPr id="5" name="Footer Placeholder 4">
            <a:extLst>
              <a:ext uri="{FF2B5EF4-FFF2-40B4-BE49-F238E27FC236}">
                <a16:creationId xmlns:a16="http://schemas.microsoft.com/office/drawing/2014/main" id="{45185EE1-4F39-4A82-87F3-0C7ED9054620}"/>
              </a:ext>
            </a:extLst>
          </p:cNvPr>
          <p:cNvSpPr>
            <a:spLocks noGrp="1"/>
          </p:cNvSpPr>
          <p:nvPr>
            <p:ph type="ftr" sz="quarter" idx="4"/>
          </p:nvPr>
        </p:nvSpPr>
        <p:spPr/>
        <p:txBody>
          <a:bodyPr/>
          <a:lstStyle/>
          <a:p>
            <a:r>
              <a:rPr lang="en-US"/>
              <a:t>UNM GPSA Grant Applicant Training Summer 2022</a:t>
            </a:r>
          </a:p>
        </p:txBody>
      </p:sp>
    </p:spTree>
    <p:extLst>
      <p:ext uri="{BB962C8B-B14F-4D97-AF65-F5344CB8AC3E}">
        <p14:creationId xmlns:p14="http://schemas.microsoft.com/office/powerpoint/2010/main" val="197559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9</a:t>
            </a:fld>
            <a:endParaRPr lang="en-US"/>
          </a:p>
        </p:txBody>
      </p:sp>
      <p:sp>
        <p:nvSpPr>
          <p:cNvPr id="5" name="Footer Placeholder 4">
            <a:extLst>
              <a:ext uri="{FF2B5EF4-FFF2-40B4-BE49-F238E27FC236}">
                <a16:creationId xmlns:a16="http://schemas.microsoft.com/office/drawing/2014/main" id="{45185EE1-4F39-4A82-87F3-0C7ED9054620}"/>
              </a:ext>
            </a:extLst>
          </p:cNvPr>
          <p:cNvSpPr>
            <a:spLocks noGrp="1"/>
          </p:cNvSpPr>
          <p:nvPr>
            <p:ph type="ftr" sz="quarter" idx="4"/>
          </p:nvPr>
        </p:nvSpPr>
        <p:spPr/>
        <p:txBody>
          <a:bodyPr/>
          <a:lstStyle/>
          <a:p>
            <a:r>
              <a:rPr lang="en-US"/>
              <a:t>UNM GPSA Grant Applicant Training Summer 2022</a:t>
            </a:r>
          </a:p>
        </p:txBody>
      </p:sp>
    </p:spTree>
    <p:extLst>
      <p:ext uri="{BB962C8B-B14F-4D97-AF65-F5344CB8AC3E}">
        <p14:creationId xmlns:p14="http://schemas.microsoft.com/office/powerpoint/2010/main" val="1438108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BCE58-4392-A64A-8F49-CF83B0994D72}" type="slidenum">
              <a:rPr lang="en-US" smtClean="0"/>
              <a:t>10</a:t>
            </a:fld>
            <a:endParaRPr lang="en-US"/>
          </a:p>
        </p:txBody>
      </p:sp>
      <p:sp>
        <p:nvSpPr>
          <p:cNvPr id="5" name="Footer Placeholder 4">
            <a:extLst>
              <a:ext uri="{FF2B5EF4-FFF2-40B4-BE49-F238E27FC236}">
                <a16:creationId xmlns:a16="http://schemas.microsoft.com/office/drawing/2014/main" id="{49BF1246-7364-4583-8406-FC4AA20BBEF7}"/>
              </a:ext>
            </a:extLst>
          </p:cNvPr>
          <p:cNvSpPr>
            <a:spLocks noGrp="1"/>
          </p:cNvSpPr>
          <p:nvPr>
            <p:ph type="ftr" sz="quarter" idx="4"/>
          </p:nvPr>
        </p:nvSpPr>
        <p:spPr/>
        <p:txBody>
          <a:bodyPr/>
          <a:lstStyle/>
          <a:p>
            <a:r>
              <a:rPr lang="en-US"/>
              <a:t>UNM GPSA Grant Applicant Training Fall 2022</a:t>
            </a:r>
          </a:p>
        </p:txBody>
      </p:sp>
    </p:spTree>
    <p:extLst>
      <p:ext uri="{BB962C8B-B14F-4D97-AF65-F5344CB8AC3E}">
        <p14:creationId xmlns:p14="http://schemas.microsoft.com/office/powerpoint/2010/main" val="2581475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3A6BCE58-4392-A64A-8F49-CF83B0994D72}" type="slidenum">
              <a:rPr lang="en-US" smtClean="0"/>
              <a:t>11</a:t>
            </a:fld>
            <a:endParaRPr lang="en-US"/>
          </a:p>
        </p:txBody>
      </p:sp>
      <p:sp>
        <p:nvSpPr>
          <p:cNvPr id="5" name="Footer Placeholder 4">
            <a:extLst>
              <a:ext uri="{FF2B5EF4-FFF2-40B4-BE49-F238E27FC236}">
                <a16:creationId xmlns:a16="http://schemas.microsoft.com/office/drawing/2014/main" id="{6128CAC8-277E-4894-A816-7663D829E755}"/>
              </a:ext>
            </a:extLst>
          </p:cNvPr>
          <p:cNvSpPr>
            <a:spLocks noGrp="1"/>
          </p:cNvSpPr>
          <p:nvPr>
            <p:ph type="ftr" sz="quarter" idx="4"/>
          </p:nvPr>
        </p:nvSpPr>
        <p:spPr/>
        <p:txBody>
          <a:bodyPr/>
          <a:lstStyle/>
          <a:p>
            <a:r>
              <a:rPr lang="en-US"/>
              <a:t>UNM GPSA Grant Applicant Training Summer 2022</a:t>
            </a:r>
          </a:p>
        </p:txBody>
      </p:sp>
    </p:spTree>
    <p:extLst>
      <p:ext uri="{BB962C8B-B14F-4D97-AF65-F5344CB8AC3E}">
        <p14:creationId xmlns:p14="http://schemas.microsoft.com/office/powerpoint/2010/main" val="1164195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F8871DF-BC9F-4719-ADCB-0D39DB5A7B15}" type="datetime4">
              <a:rPr lang="en-US" smtClean="0"/>
              <a:t>June 24, 2024</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7694" y="1638845"/>
            <a:ext cx="8040096" cy="19975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31235" y="5074920"/>
            <a:ext cx="944535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431235" y="5907023"/>
            <a:ext cx="944535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617165-D3D9-4B98-946E-FA4CAB35E585}" type="datetime4">
              <a:rPr lang="en-US" smtClean="0"/>
              <a:t>June 24, 2024</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9F23A-76F7-4D5E-AA7E-E8B146642311}" type="datetime4">
              <a:rPr lang="en-US" smtClean="0"/>
              <a:t>June 24, 2024</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427317-7B54-42EC-BFE3-E76651B7172F}" type="datetime4">
              <a:rPr lang="en-US" smtClean="0"/>
              <a:t>June 24, 2024</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0FD69-84C6-449E-9FD1-981C162F6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C62BEA-EEF7-4E5C-9811-457D4956F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A2AC81-53BA-4833-81A2-83B8B0FC1168}"/>
              </a:ext>
            </a:extLst>
          </p:cNvPr>
          <p:cNvSpPr>
            <a:spLocks noGrp="1"/>
          </p:cNvSpPr>
          <p:nvPr>
            <p:ph type="dt" sz="half" idx="10"/>
          </p:nvPr>
        </p:nvSpPr>
        <p:spPr/>
        <p:txBody>
          <a:bodyPr/>
          <a:lstStyle/>
          <a:p>
            <a:fld id="{42DECF28-19AE-4321-B704-E00ED41085A6}" type="datetime4">
              <a:rPr lang="en-US" smtClean="0"/>
              <a:t>June 24, 2024</a:t>
            </a:fld>
            <a:endParaRPr lang="en-US"/>
          </a:p>
        </p:txBody>
      </p:sp>
      <p:sp>
        <p:nvSpPr>
          <p:cNvPr id="5" name="Footer Placeholder 4">
            <a:extLst>
              <a:ext uri="{FF2B5EF4-FFF2-40B4-BE49-F238E27FC236}">
                <a16:creationId xmlns:a16="http://schemas.microsoft.com/office/drawing/2014/main" id="{FAE80C23-26EB-4747-904A-091F1474A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78B52-FAA2-409A-B7EE-EBB6D8ABD05A}"/>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927046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21BE-62B5-45D2-8235-E63204783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E7D053-CD90-4198-BC42-4EFF3CEDB5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5CBBE-48EB-4BD4-8172-C3C9CE5F297F}"/>
              </a:ext>
            </a:extLst>
          </p:cNvPr>
          <p:cNvSpPr>
            <a:spLocks noGrp="1"/>
          </p:cNvSpPr>
          <p:nvPr>
            <p:ph type="dt" sz="half" idx="10"/>
          </p:nvPr>
        </p:nvSpPr>
        <p:spPr/>
        <p:txBody>
          <a:bodyPr/>
          <a:lstStyle/>
          <a:p>
            <a:fld id="{569EA5F9-4226-44CB-80D1-84CD93BCC73C}" type="datetime4">
              <a:rPr lang="en-US" smtClean="0"/>
              <a:t>June 24, 2024</a:t>
            </a:fld>
            <a:endParaRPr lang="en-US"/>
          </a:p>
        </p:txBody>
      </p:sp>
      <p:sp>
        <p:nvSpPr>
          <p:cNvPr id="5" name="Footer Placeholder 4">
            <a:extLst>
              <a:ext uri="{FF2B5EF4-FFF2-40B4-BE49-F238E27FC236}">
                <a16:creationId xmlns:a16="http://schemas.microsoft.com/office/drawing/2014/main" id="{204BC5EE-E5A9-446D-9026-5B9CC1C04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B629F-37DA-4A7F-AC6F-4966A0890153}"/>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847174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5FF1-D2A2-4A6D-A881-AFC48054B8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BE6170-3A84-451A-8190-9A57031F8B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34D8E1-CD14-44FD-80EB-70C2E966E0B0}"/>
              </a:ext>
            </a:extLst>
          </p:cNvPr>
          <p:cNvSpPr>
            <a:spLocks noGrp="1"/>
          </p:cNvSpPr>
          <p:nvPr>
            <p:ph type="dt" sz="half" idx="10"/>
          </p:nvPr>
        </p:nvSpPr>
        <p:spPr/>
        <p:txBody>
          <a:bodyPr/>
          <a:lstStyle/>
          <a:p>
            <a:fld id="{64A81DBF-DD91-4FCE-B0CF-DD129B3F4836}" type="datetime4">
              <a:rPr lang="en-US" smtClean="0"/>
              <a:t>June 24, 2024</a:t>
            </a:fld>
            <a:endParaRPr lang="en-US"/>
          </a:p>
        </p:txBody>
      </p:sp>
      <p:sp>
        <p:nvSpPr>
          <p:cNvPr id="5" name="Footer Placeholder 4">
            <a:extLst>
              <a:ext uri="{FF2B5EF4-FFF2-40B4-BE49-F238E27FC236}">
                <a16:creationId xmlns:a16="http://schemas.microsoft.com/office/drawing/2014/main" id="{6FEEF547-623D-4742-9B2F-29D2830B6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05858-031F-4C22-ACB8-436490F7772D}"/>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711576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5258-8054-437B-A34E-BDBAC7F7C6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B6B4A-3B2A-407F-8F74-7DF10C4357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5C5164-A486-47EF-93B2-AC39BFF322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FE73B0-A461-4EDC-89E2-669FE7ACAF1B}"/>
              </a:ext>
            </a:extLst>
          </p:cNvPr>
          <p:cNvSpPr>
            <a:spLocks noGrp="1"/>
          </p:cNvSpPr>
          <p:nvPr>
            <p:ph type="dt" sz="half" idx="10"/>
          </p:nvPr>
        </p:nvSpPr>
        <p:spPr/>
        <p:txBody>
          <a:bodyPr/>
          <a:lstStyle/>
          <a:p>
            <a:fld id="{52F010CE-E059-4468-AE8C-BA8359729772}" type="datetime4">
              <a:rPr lang="en-US" smtClean="0"/>
              <a:t>June 24, 2024</a:t>
            </a:fld>
            <a:endParaRPr lang="en-US"/>
          </a:p>
        </p:txBody>
      </p:sp>
      <p:sp>
        <p:nvSpPr>
          <p:cNvPr id="6" name="Footer Placeholder 5">
            <a:extLst>
              <a:ext uri="{FF2B5EF4-FFF2-40B4-BE49-F238E27FC236}">
                <a16:creationId xmlns:a16="http://schemas.microsoft.com/office/drawing/2014/main" id="{F51BCA02-E95F-4456-B55E-FD7E99900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53BE1B-8CA7-4ECA-A320-2F3A41169F35}"/>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930722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D414-60ED-46FC-80D1-88A5107B75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C85427-DECA-4585-9AF6-E70C12413F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4AC53D-BCBF-4A6F-A4A0-9C807FA753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945F78-5E1F-4DCD-8C5D-057AA02408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990BE5-C3A0-4007-9BE3-C137A18127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39CD8-89D3-4359-AFDB-B4659EAAF2B6}"/>
              </a:ext>
            </a:extLst>
          </p:cNvPr>
          <p:cNvSpPr>
            <a:spLocks noGrp="1"/>
          </p:cNvSpPr>
          <p:nvPr>
            <p:ph type="dt" sz="half" idx="10"/>
          </p:nvPr>
        </p:nvSpPr>
        <p:spPr/>
        <p:txBody>
          <a:bodyPr/>
          <a:lstStyle/>
          <a:p>
            <a:fld id="{913BE8B2-D750-49C8-914D-D8046F5CB91A}" type="datetime4">
              <a:rPr lang="en-US" smtClean="0"/>
              <a:t>June 24, 2024</a:t>
            </a:fld>
            <a:endParaRPr lang="en-US"/>
          </a:p>
        </p:txBody>
      </p:sp>
      <p:sp>
        <p:nvSpPr>
          <p:cNvPr id="8" name="Footer Placeholder 7">
            <a:extLst>
              <a:ext uri="{FF2B5EF4-FFF2-40B4-BE49-F238E27FC236}">
                <a16:creationId xmlns:a16="http://schemas.microsoft.com/office/drawing/2014/main" id="{F7612578-D683-462C-BC10-B1915D9E3B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310A4F-4193-4F04-926A-B5129ED3397E}"/>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733131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5884-D81D-494F-8E63-889EBB5B7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DD4480-3928-4A3B-A05A-211F4E582467}"/>
              </a:ext>
            </a:extLst>
          </p:cNvPr>
          <p:cNvSpPr>
            <a:spLocks noGrp="1"/>
          </p:cNvSpPr>
          <p:nvPr>
            <p:ph type="dt" sz="half" idx="10"/>
          </p:nvPr>
        </p:nvSpPr>
        <p:spPr/>
        <p:txBody>
          <a:bodyPr/>
          <a:lstStyle/>
          <a:p>
            <a:fld id="{63028A1D-9F95-436B-96A8-7DF293157839}" type="datetime4">
              <a:rPr lang="en-US" smtClean="0"/>
              <a:t>June 24, 2024</a:t>
            </a:fld>
            <a:endParaRPr lang="en-US"/>
          </a:p>
        </p:txBody>
      </p:sp>
      <p:sp>
        <p:nvSpPr>
          <p:cNvPr id="4" name="Footer Placeholder 3">
            <a:extLst>
              <a:ext uri="{FF2B5EF4-FFF2-40B4-BE49-F238E27FC236}">
                <a16:creationId xmlns:a16="http://schemas.microsoft.com/office/drawing/2014/main" id="{3BB26336-B25B-4CC9-B946-0C27A1F076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3891A2-7020-421D-80EC-F796B2FA0D79}"/>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203970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40C2DA-B9DD-4305-8C52-1400FC21B1E4}"/>
              </a:ext>
            </a:extLst>
          </p:cNvPr>
          <p:cNvSpPr>
            <a:spLocks noGrp="1"/>
          </p:cNvSpPr>
          <p:nvPr>
            <p:ph type="dt" sz="half" idx="10"/>
          </p:nvPr>
        </p:nvSpPr>
        <p:spPr/>
        <p:txBody>
          <a:bodyPr/>
          <a:lstStyle/>
          <a:p>
            <a:fld id="{F64AC8A1-436D-47FA-BC3B-CD577E5C2ED5}" type="datetime4">
              <a:rPr lang="en-US" smtClean="0"/>
              <a:t>June 24, 2024</a:t>
            </a:fld>
            <a:endParaRPr lang="en-US"/>
          </a:p>
        </p:txBody>
      </p:sp>
      <p:sp>
        <p:nvSpPr>
          <p:cNvPr id="3" name="Footer Placeholder 2">
            <a:extLst>
              <a:ext uri="{FF2B5EF4-FFF2-40B4-BE49-F238E27FC236}">
                <a16:creationId xmlns:a16="http://schemas.microsoft.com/office/drawing/2014/main" id="{862BBC0F-FDE0-4FA7-B845-2CB59264DF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388BB5-3064-4371-8C11-03480C90ED48}"/>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332997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5462470-0839-4FE4-A3B9-DBE970E2AF7B}" type="datetime4">
              <a:rPr lang="en-US" smtClean="0"/>
              <a:t>June 24, 2024</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1EA82-AD37-42F2-9D47-7E026842F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B9DA11-8460-4343-B08F-B1B335D39A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EF20B1-E2C3-46F7-845B-0ED33FC7E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DF81E8-F948-431A-B40B-D9C303EBED9F}"/>
              </a:ext>
            </a:extLst>
          </p:cNvPr>
          <p:cNvSpPr>
            <a:spLocks noGrp="1"/>
          </p:cNvSpPr>
          <p:nvPr>
            <p:ph type="dt" sz="half" idx="10"/>
          </p:nvPr>
        </p:nvSpPr>
        <p:spPr/>
        <p:txBody>
          <a:bodyPr/>
          <a:lstStyle/>
          <a:p>
            <a:fld id="{56AF99A1-ADE5-4D8C-B3F5-74DE7BE1864D}" type="datetime4">
              <a:rPr lang="en-US" smtClean="0"/>
              <a:t>June 24, 2024</a:t>
            </a:fld>
            <a:endParaRPr lang="en-US"/>
          </a:p>
        </p:txBody>
      </p:sp>
      <p:sp>
        <p:nvSpPr>
          <p:cNvPr id="6" name="Footer Placeholder 5">
            <a:extLst>
              <a:ext uri="{FF2B5EF4-FFF2-40B4-BE49-F238E27FC236}">
                <a16:creationId xmlns:a16="http://schemas.microsoft.com/office/drawing/2014/main" id="{A04B3D3C-8755-4AF9-A2E0-5EE6D6DE34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156BA-58BB-4A45-AB29-1B1FE2FECBE9}"/>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538946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04AC-5B33-47C0-A832-E96CC9FFC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308D61-7D43-450F-B5AE-F745EDFD84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1121E3-33D7-4858-B3EB-48E00CC77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E0CDA-FF02-42B5-96EB-1835D1E2F16D}"/>
              </a:ext>
            </a:extLst>
          </p:cNvPr>
          <p:cNvSpPr>
            <a:spLocks noGrp="1"/>
          </p:cNvSpPr>
          <p:nvPr>
            <p:ph type="dt" sz="half" idx="10"/>
          </p:nvPr>
        </p:nvSpPr>
        <p:spPr/>
        <p:txBody>
          <a:bodyPr/>
          <a:lstStyle/>
          <a:p>
            <a:fld id="{0E3D8104-B482-4CDE-B061-2127A3E1DC8F}" type="datetime4">
              <a:rPr lang="en-US" smtClean="0"/>
              <a:t>June 24, 2024</a:t>
            </a:fld>
            <a:endParaRPr lang="en-US"/>
          </a:p>
        </p:txBody>
      </p:sp>
      <p:sp>
        <p:nvSpPr>
          <p:cNvPr id="6" name="Footer Placeholder 5">
            <a:extLst>
              <a:ext uri="{FF2B5EF4-FFF2-40B4-BE49-F238E27FC236}">
                <a16:creationId xmlns:a16="http://schemas.microsoft.com/office/drawing/2014/main" id="{F22DF8F9-07EC-4266-980A-2DA113CBA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E88944-9BDF-434C-A05F-FF88C11BF23F}"/>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172088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7A5B-A2EF-4E6A-9F94-65A585B98F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F38C1E-A04F-4D26-ADA3-19548594F5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87C5E-0628-4A90-A738-A603CF190926}"/>
              </a:ext>
            </a:extLst>
          </p:cNvPr>
          <p:cNvSpPr>
            <a:spLocks noGrp="1"/>
          </p:cNvSpPr>
          <p:nvPr>
            <p:ph type="dt" sz="half" idx="10"/>
          </p:nvPr>
        </p:nvSpPr>
        <p:spPr/>
        <p:txBody>
          <a:bodyPr/>
          <a:lstStyle/>
          <a:p>
            <a:fld id="{106668B1-817C-4FD3-B0FA-457344DDD37D}" type="datetime4">
              <a:rPr lang="en-US" smtClean="0"/>
              <a:t>June 24, 2024</a:t>
            </a:fld>
            <a:endParaRPr lang="en-US"/>
          </a:p>
        </p:txBody>
      </p:sp>
      <p:sp>
        <p:nvSpPr>
          <p:cNvPr id="5" name="Footer Placeholder 4">
            <a:extLst>
              <a:ext uri="{FF2B5EF4-FFF2-40B4-BE49-F238E27FC236}">
                <a16:creationId xmlns:a16="http://schemas.microsoft.com/office/drawing/2014/main" id="{4F55A838-7383-48C5-B3D5-2B15963FD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9E4C5-600D-4708-9D72-C650B46FE059}"/>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2392520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3A482D-A91E-4C87-AA20-325C92BF62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F6C92E-61CB-464A-B029-2A4CD4C3B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85E56-AD46-447D-8CF9-0FB3AF7369D1}"/>
              </a:ext>
            </a:extLst>
          </p:cNvPr>
          <p:cNvSpPr>
            <a:spLocks noGrp="1"/>
          </p:cNvSpPr>
          <p:nvPr>
            <p:ph type="dt" sz="half" idx="10"/>
          </p:nvPr>
        </p:nvSpPr>
        <p:spPr/>
        <p:txBody>
          <a:bodyPr/>
          <a:lstStyle/>
          <a:p>
            <a:fld id="{0F870245-9AA0-4019-B97B-FD5045898571}" type="datetime4">
              <a:rPr lang="en-US" smtClean="0"/>
              <a:t>June 24, 2024</a:t>
            </a:fld>
            <a:endParaRPr lang="en-US"/>
          </a:p>
        </p:txBody>
      </p:sp>
      <p:sp>
        <p:nvSpPr>
          <p:cNvPr id="5" name="Footer Placeholder 4">
            <a:extLst>
              <a:ext uri="{FF2B5EF4-FFF2-40B4-BE49-F238E27FC236}">
                <a16:creationId xmlns:a16="http://schemas.microsoft.com/office/drawing/2014/main" id="{C95C5F4F-C795-468E-B751-110DB8E48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59D3A-536F-401A-B7E7-35FED49A4C0F}"/>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1910647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A4C10-E5B5-43C1-B689-18B88A000A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FB5530-DC73-4FE3-88A4-E9ACC5FB9C51}"/>
              </a:ext>
            </a:extLst>
          </p:cNvPr>
          <p:cNvSpPr>
            <a:spLocks noGrp="1"/>
          </p:cNvSpPr>
          <p:nvPr>
            <p:ph type="dt" sz="half" idx="10"/>
          </p:nvPr>
        </p:nvSpPr>
        <p:spPr/>
        <p:txBody>
          <a:bodyPr/>
          <a:lstStyle/>
          <a:p>
            <a:fld id="{132AA946-FD82-4064-856F-D052FB14595A}" type="datetime4">
              <a:rPr lang="en-US" smtClean="0"/>
              <a:t>June 24, 2024</a:t>
            </a:fld>
            <a:endParaRPr lang="en-US"/>
          </a:p>
        </p:txBody>
      </p:sp>
      <p:sp>
        <p:nvSpPr>
          <p:cNvPr id="4" name="Footer Placeholder 3">
            <a:extLst>
              <a:ext uri="{FF2B5EF4-FFF2-40B4-BE49-F238E27FC236}">
                <a16:creationId xmlns:a16="http://schemas.microsoft.com/office/drawing/2014/main" id="{1C42A6F1-BCB5-48CA-BB26-FF2CAA1E42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4C5EE6-6D3C-4AA5-BFC2-E8C683C10617}"/>
              </a:ext>
            </a:extLst>
          </p:cNvPr>
          <p:cNvSpPr>
            <a:spLocks noGrp="1"/>
          </p:cNvSpPr>
          <p:nvPr>
            <p:ph type="sldNum" sz="quarter" idx="12"/>
          </p:nvPr>
        </p:nvSpPr>
        <p:spPr/>
        <p:txBody>
          <a:bodyPr/>
          <a:lstStyle/>
          <a:p>
            <a:fld id="{9890176A-E310-4F7C-A836-F8824077881E}" type="slidenum">
              <a:rPr lang="en-US" smtClean="0"/>
              <a:t>‹#›</a:t>
            </a:fld>
            <a:endParaRPr lang="en-US"/>
          </a:p>
        </p:txBody>
      </p:sp>
    </p:spTree>
    <p:extLst>
      <p:ext uri="{BB962C8B-B14F-4D97-AF65-F5344CB8AC3E}">
        <p14:creationId xmlns:p14="http://schemas.microsoft.com/office/powerpoint/2010/main" val="911159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C04FCCA-680D-4508-BD8C-367D5B5E1C1E}" type="datetime4">
              <a:rPr lang="en-US" smtClean="0"/>
              <a:t>June 24, 2024</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7694" y="1638845"/>
            <a:ext cx="8040096" cy="199754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2ECF16BD-1ADF-44B0-816D-E07EBA6594E4}" type="datetime4">
              <a:rPr lang="en-US" smtClean="0"/>
              <a:t>June 24, 2024</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1F743E-B331-4ECA-ADA3-3AC3543D89B3}" type="datetime4">
              <a:rPr lang="en-US" smtClean="0"/>
              <a:t>June 24, 2024</a:t>
            </a:fld>
            <a:endParaRPr lang="en-US"/>
          </a:p>
        </p:txBody>
      </p:sp>
      <p:sp>
        <p:nvSpPr>
          <p:cNvPr id="6" name="Slide Number Placeholder 5"/>
          <p:cNvSpPr>
            <a:spLocks noGrp="1"/>
          </p:cNvSpPr>
          <p:nvPr>
            <p:ph type="sldNum" sz="quarter" idx="12"/>
          </p:nvPr>
        </p:nvSpPr>
        <p:spPr>
          <a:xfrm>
            <a:off x="3778251" y="6436395"/>
            <a:ext cx="3797992" cy="365125"/>
          </a:xfrm>
        </p:spPr>
        <p:txBody>
          <a:bodyPr/>
          <a:lstStyle/>
          <a:p>
            <a:r>
              <a:rPr lang="en-US"/>
              <a:t>UNM GPSA Grant Applicant Training Spring 2022</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19850"/>
            <a:ext cx="12188825" cy="4284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B7713-89C2-4C2F-B84C-CB44EA927A10}" type="datetime4">
              <a:rPr lang="en-US" smtClean="0"/>
              <a:t>June 24, 2024</a:t>
            </a:fld>
            <a:endParaRPr lang="en-US"/>
          </a:p>
        </p:txBody>
      </p:sp>
      <p:sp>
        <p:nvSpPr>
          <p:cNvPr id="6" name="Slide Number Placeholder 5"/>
          <p:cNvSpPr>
            <a:spLocks noGrp="1"/>
          </p:cNvSpPr>
          <p:nvPr>
            <p:ph type="sldNum" sz="quarter" idx="12"/>
          </p:nvPr>
        </p:nvSpPr>
        <p:spPr>
          <a:xfrm>
            <a:off x="3267754" y="6451498"/>
            <a:ext cx="4883842" cy="365125"/>
          </a:xfrm>
        </p:spPr>
        <p:txBody>
          <a:bodyPr/>
          <a:lstStyle/>
          <a:p>
            <a:r>
              <a:rPr lang="en-US"/>
              <a:t>UNM GPSA Grant Applicant Training Spring 2022</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4AAAFA-32E3-4EA7-9117-71CE175C6FE9}" type="datetime4">
              <a:rPr lang="en-US" smtClean="0"/>
              <a:t>June 24, 2024</a:t>
            </a:fld>
            <a:endParaRPr lang="en-US"/>
          </a:p>
        </p:txBody>
      </p:sp>
      <p:sp>
        <p:nvSpPr>
          <p:cNvPr id="7" name="Slide Number Placeholder 6"/>
          <p:cNvSpPr>
            <a:spLocks noGrp="1"/>
          </p:cNvSpPr>
          <p:nvPr>
            <p:ph type="sldNum" sz="quarter" idx="12"/>
          </p:nvPr>
        </p:nvSpPr>
        <p:spPr/>
        <p:txBody>
          <a:bodyPr/>
          <a:lstStyle/>
          <a:p>
            <a:r>
              <a:rPr lang="en-US"/>
              <a:t>UNM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BBA33B-B4D5-4DC0-AF1A-360C67D1D690}" type="datetime4">
              <a:rPr lang="en-US" smtClean="0"/>
              <a:t>June 24, 2024</a:t>
            </a:fld>
            <a:endParaRPr lang="en-US"/>
          </a:p>
        </p:txBody>
      </p:sp>
      <p:sp>
        <p:nvSpPr>
          <p:cNvPr id="6" name="Slide Number Placeholder 5"/>
          <p:cNvSpPr>
            <a:spLocks noGrp="1"/>
          </p:cNvSpPr>
          <p:nvPr>
            <p:ph type="sldNum" sz="quarter" idx="12"/>
          </p:nvPr>
        </p:nvSpPr>
        <p:spPr>
          <a:xfrm>
            <a:off x="3778251" y="6436395"/>
            <a:ext cx="3797992" cy="365125"/>
          </a:xfrm>
        </p:spPr>
        <p:txBody>
          <a:bodyPr/>
          <a:lstStyle/>
          <a:p>
            <a:r>
              <a:rPr lang="en-US"/>
              <a:t>UNM GPSA Grant Applicant Training Fall 2021</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C3CC4C-1B59-455B-ACC2-E2B0C049BE84}" type="datetime4">
              <a:rPr lang="en-US" smtClean="0"/>
              <a:t>June 24, 2024</a:t>
            </a:fld>
            <a:endParaRPr lang="en-US"/>
          </a:p>
        </p:txBody>
      </p:sp>
      <p:sp>
        <p:nvSpPr>
          <p:cNvPr id="9" name="Slide Number Placeholder 8"/>
          <p:cNvSpPr>
            <a:spLocks noGrp="1"/>
          </p:cNvSpPr>
          <p:nvPr>
            <p:ph type="sldNum" sz="quarter" idx="12"/>
          </p:nvPr>
        </p:nvSpPr>
        <p:spPr/>
        <p:txBody>
          <a:bodyPr/>
          <a:lstStyle/>
          <a:p>
            <a:r>
              <a:rPr lang="en-US"/>
              <a:t>UNM</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960AC7-3C7F-40F0-9EFE-8C8A6F8ACD68}" type="datetime4">
              <a:rPr lang="en-US" smtClean="0"/>
              <a:t>June 24, 2024</a:t>
            </a:fld>
            <a:endParaRPr lang="en-US"/>
          </a:p>
        </p:txBody>
      </p:sp>
      <p:sp>
        <p:nvSpPr>
          <p:cNvPr id="5" name="Slide Number Placeholder 4"/>
          <p:cNvSpPr>
            <a:spLocks noGrp="1"/>
          </p:cNvSpPr>
          <p:nvPr>
            <p:ph type="sldNum" sz="quarter" idx="12"/>
          </p:nvPr>
        </p:nvSpPr>
        <p:spPr/>
        <p:txBody>
          <a:bodyPr/>
          <a:lstStyle/>
          <a:p>
            <a:r>
              <a:rPr lang="en-US"/>
              <a:t>UNM</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93D933F-B2AE-4AA4-BD29-82B14F717CE1}" type="datetime4">
              <a:rPr lang="en-US" smtClean="0"/>
              <a:t>June 24, 2024</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
        <p:nvSpPr>
          <p:cNvPr id="10" name="Rectangle 9"/>
          <p:cNvSpPr/>
          <p:nvPr userDrawn="1"/>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28916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10"/>
          </p:nvPr>
        </p:nvSpPr>
        <p:spPr>
          <a:xfrm>
            <a:off x="10835883" y="6436396"/>
            <a:ext cx="1165963" cy="365125"/>
          </a:xfrm>
          <a:prstGeom prst="rect">
            <a:avLst/>
          </a:prstGeom>
        </p:spPr>
        <p:txBody>
          <a:bodyPr vert="horz" lIns="91440" tIns="45720" rIns="91440" bIns="45720" rtlCol="0" anchor="ctr"/>
          <a:lstStyle>
            <a:lvl1pPr algn="r">
              <a:defRPr sz="900">
                <a:solidFill>
                  <a:schemeClr val="tx1"/>
                </a:solidFill>
              </a:defRPr>
            </a:lvl1pPr>
          </a:lstStyle>
          <a:p>
            <a:fld id="{FC89C49A-19B5-4157-9A52-F950A850085E}" type="datetime4">
              <a:rPr lang="en-US" smtClean="0"/>
              <a:t>June 24, 2024</a:t>
            </a:fld>
            <a:endParaRPr lang="en-US"/>
          </a:p>
        </p:txBody>
      </p:sp>
      <p:sp>
        <p:nvSpPr>
          <p:cNvPr id="13"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chemeClr val="tx1"/>
                </a:solidFill>
              </a:defRPr>
            </a:lvl1pPr>
          </a:lstStyle>
          <a:p>
            <a:fld id="{4FAB73BC-B049-4115-A692-8D63A059BFB8}"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31235" y="5074920"/>
            <a:ext cx="944535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431235" y="5907023"/>
            <a:ext cx="944535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DBD1A9-F794-4AB1-B5C1-60AED1CB1E04}" type="datetime4">
              <a:rPr lang="en-US" smtClean="0"/>
              <a:t>June 24, 2024</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0E8311-4C3E-4183-8F9A-286CD682D6A7}" type="datetime4">
              <a:rPr lang="en-US" smtClean="0"/>
              <a:t>June 24, 2024</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33241-0536-42CB-B9DF-862F7B5A427E}" type="datetime4">
              <a:rPr lang="en-US" smtClean="0"/>
              <a:t>June 24, 2024</a:t>
            </a:fld>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19850"/>
            <a:ext cx="12188825" cy="4284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C4EE15-BE5E-4DDA-9093-1D68D861FF83}" type="datetime4">
              <a:rPr lang="en-US" smtClean="0"/>
              <a:t>June 24, 2024</a:t>
            </a:fld>
            <a:endParaRPr lang="en-US"/>
          </a:p>
        </p:txBody>
      </p:sp>
      <p:sp>
        <p:nvSpPr>
          <p:cNvPr id="6" name="Slide Number Placeholder 5"/>
          <p:cNvSpPr>
            <a:spLocks noGrp="1"/>
          </p:cNvSpPr>
          <p:nvPr>
            <p:ph type="sldNum" sz="quarter" idx="12"/>
          </p:nvPr>
        </p:nvSpPr>
        <p:spPr>
          <a:xfrm>
            <a:off x="3267754" y="6451498"/>
            <a:ext cx="4883842" cy="365125"/>
          </a:xfrm>
        </p:spPr>
        <p:txBody>
          <a:bodyPr/>
          <a:lstStyle/>
          <a:p>
            <a:r>
              <a:rPr lang="en-US"/>
              <a:t>UNM GPSA Grant Applicant Training Fall 2021</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3EA47B-3463-40C2-BB4A-2BAB6F3F2DF1}" type="datetime4">
              <a:rPr lang="en-US" smtClean="0"/>
              <a:t>June 24, 2024</a:t>
            </a:fld>
            <a:endParaRPr lang="en-US"/>
          </a:p>
        </p:txBody>
      </p:sp>
      <p:sp>
        <p:nvSpPr>
          <p:cNvPr id="7" name="Slide Number Placeholder 6"/>
          <p:cNvSpPr>
            <a:spLocks noGrp="1"/>
          </p:cNvSpPr>
          <p:nvPr>
            <p:ph type="sldNum" sz="quarter" idx="12"/>
          </p:nvPr>
        </p:nvSpPr>
        <p:spPr/>
        <p:txBody>
          <a:bodyPr/>
          <a:lstStyle/>
          <a:p>
            <a:r>
              <a:rPr lang="en-US"/>
              <a:t>UNM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1E5821-86D0-473D-A877-DD6F41FD8381}" type="datetime4">
              <a:rPr lang="en-US" smtClean="0"/>
              <a:t>June 24, 2024</a:t>
            </a:fld>
            <a:endParaRPr lang="en-US"/>
          </a:p>
        </p:txBody>
      </p:sp>
      <p:sp>
        <p:nvSpPr>
          <p:cNvPr id="9" name="Slide Number Placeholder 8"/>
          <p:cNvSpPr>
            <a:spLocks noGrp="1"/>
          </p:cNvSpPr>
          <p:nvPr>
            <p:ph type="sldNum" sz="quarter" idx="12"/>
          </p:nvPr>
        </p:nvSpPr>
        <p:spPr/>
        <p:txBody>
          <a:bodyPr/>
          <a:lstStyle/>
          <a:p>
            <a:r>
              <a:rPr lang="en-US"/>
              <a:t>UNM</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D3C644-99AD-487D-9424-998A02C4D1EC}" type="datetime4">
              <a:rPr lang="en-US" smtClean="0"/>
              <a:t>June 24, 2024</a:t>
            </a:fld>
            <a:endParaRPr lang="en-US"/>
          </a:p>
        </p:txBody>
      </p:sp>
      <p:sp>
        <p:nvSpPr>
          <p:cNvPr id="5" name="Slide Number Placeholder 4"/>
          <p:cNvSpPr>
            <a:spLocks noGrp="1"/>
          </p:cNvSpPr>
          <p:nvPr>
            <p:ph type="sldNum" sz="quarter" idx="12"/>
          </p:nvPr>
        </p:nvSpPr>
        <p:spPr/>
        <p:txBody>
          <a:bodyPr/>
          <a:lstStyle/>
          <a:p>
            <a:r>
              <a:rPr lang="en-US"/>
              <a:t>UNM</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F1D433F-0A58-4576-B7B7-18212BD06841}" type="datetime4">
              <a:rPr lang="en-US" smtClean="0"/>
              <a:t>June 24, 2024</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
        <p:nvSpPr>
          <p:cNvPr id="10" name="Rectangle 9"/>
          <p:cNvSpPr/>
          <p:nvPr userDrawn="1"/>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28916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10"/>
          </p:nvPr>
        </p:nvSpPr>
        <p:spPr>
          <a:xfrm>
            <a:off x="10835883" y="6436396"/>
            <a:ext cx="1165963" cy="365125"/>
          </a:xfrm>
          <a:prstGeom prst="rect">
            <a:avLst/>
          </a:prstGeom>
        </p:spPr>
        <p:txBody>
          <a:bodyPr vert="horz" lIns="91440" tIns="45720" rIns="91440" bIns="45720" rtlCol="0" anchor="ctr"/>
          <a:lstStyle>
            <a:lvl1pPr algn="r">
              <a:defRPr sz="900">
                <a:solidFill>
                  <a:schemeClr val="tx1"/>
                </a:solidFill>
              </a:defRPr>
            </a:lvl1pPr>
          </a:lstStyle>
          <a:p>
            <a:fld id="{9FB5F006-EE05-48A3-B526-D7E237FEF306}" type="datetime4">
              <a:rPr lang="en-US" smtClean="0"/>
              <a:t>June 24, 2024</a:t>
            </a:fld>
            <a:endParaRPr lang="en-US"/>
          </a:p>
        </p:txBody>
      </p:sp>
      <p:sp>
        <p:nvSpPr>
          <p:cNvPr id="13"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chemeClr val="tx1"/>
                </a:solidFill>
              </a:defRPr>
            </a:lvl1pPr>
          </a:lstStyle>
          <a:p>
            <a:fld id="{4FAB73BC-B049-4115-A692-8D63A059BFB8}" type="slidenum">
              <a:rPr lang="en-US" smtClean="0"/>
              <a:pPr/>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35883" y="6436396"/>
            <a:ext cx="1165963" cy="365125"/>
          </a:xfrm>
          <a:prstGeom prst="rect">
            <a:avLst/>
          </a:prstGeom>
        </p:spPr>
        <p:txBody>
          <a:bodyPr vert="horz" lIns="91440" tIns="45720" rIns="91440" bIns="45720" rtlCol="0" anchor="ctr"/>
          <a:lstStyle>
            <a:lvl1pPr algn="r">
              <a:defRPr sz="900">
                <a:solidFill>
                  <a:srgbClr val="FFFFFF"/>
                </a:solidFill>
              </a:defRPr>
            </a:lvl1pPr>
          </a:lstStyle>
          <a:p>
            <a:fld id="{39713DDA-9618-4174-980C-228ED1AB954F}" type="datetime4">
              <a:rPr lang="en-US" smtClean="0"/>
              <a:t>June 24, 2024</a:t>
            </a:fld>
            <a:endParaRPr lang="en-US"/>
          </a:p>
        </p:txBody>
      </p:sp>
      <p:sp>
        <p:nvSpPr>
          <p:cNvPr id="6"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8FA7E-977E-4E79-972A-6EA9D2CBD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19A2EA-D589-412F-86B3-6DE0B546B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ABE72-FB57-4B32-A7FD-2F94579DA4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9E20B-8AB6-471E-841C-F93340AA3BA0}" type="datetime4">
              <a:rPr lang="en-US" smtClean="0"/>
              <a:t>June 24, 2024</a:t>
            </a:fld>
            <a:endParaRPr lang="en-US"/>
          </a:p>
        </p:txBody>
      </p:sp>
      <p:sp>
        <p:nvSpPr>
          <p:cNvPr id="5" name="Footer Placeholder 4">
            <a:extLst>
              <a:ext uri="{FF2B5EF4-FFF2-40B4-BE49-F238E27FC236}">
                <a16:creationId xmlns:a16="http://schemas.microsoft.com/office/drawing/2014/main" id="{9EDF422C-3ADA-4317-8E78-FFFE2A6C31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EFF03B-B5BE-4CBC-A82D-5A496434B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0176A-E310-4F7C-A836-F8824077881E}" type="slidenum">
              <a:rPr lang="en-US" smtClean="0"/>
              <a:t>‹#›</a:t>
            </a:fld>
            <a:endParaRPr lang="en-US"/>
          </a:p>
        </p:txBody>
      </p:sp>
    </p:spTree>
    <p:extLst>
      <p:ext uri="{BB962C8B-B14F-4D97-AF65-F5344CB8AC3E}">
        <p14:creationId xmlns:p14="http://schemas.microsoft.com/office/powerpoint/2010/main" val="41108822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835883" y="6436396"/>
            <a:ext cx="1165963" cy="365125"/>
          </a:xfrm>
          <a:prstGeom prst="rect">
            <a:avLst/>
          </a:prstGeom>
        </p:spPr>
        <p:txBody>
          <a:bodyPr vert="horz" lIns="91440" tIns="45720" rIns="91440" bIns="45720" rtlCol="0" anchor="ctr"/>
          <a:lstStyle>
            <a:lvl1pPr algn="r">
              <a:defRPr sz="900">
                <a:solidFill>
                  <a:srgbClr val="FFFFFF"/>
                </a:solidFill>
              </a:defRPr>
            </a:lvl1pPr>
          </a:lstStyle>
          <a:p>
            <a:fld id="{238782A1-8586-4886-8C66-F2146046AE15}" type="datetime4">
              <a:rPr lang="en-US" smtClean="0"/>
              <a:t>June 24, 2024</a:t>
            </a:fld>
            <a:endParaRPr lang="en-US"/>
          </a:p>
        </p:txBody>
      </p:sp>
      <p:sp>
        <p:nvSpPr>
          <p:cNvPr id="6"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https://ctl.unm.edu/"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grad.unm.edu/hom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rvYvt_bziAhUI3lQKHaG5DHkQjRx6BAgBEAU&amp;url=https%3A%2F%2Fwww.synapsiscreative.com%2F5-questions-for-effective-presentation-design%2F&amp;psig=AOvVaw1BPUFL4B8F3ovp46U6G_Si&amp;ust=1559090227200362" TargetMode="External"/><Relationship Id="rId7" Type="http://schemas.openxmlformats.org/officeDocument/2006/relationships/hyperlink" Target="https://unmgpsagrants.awardspring.co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gpsa.unm.edu/funding/grants-funding/grant-scholarship.html" TargetMode="External"/><Relationship Id="rId5" Type="http://schemas.openxmlformats.org/officeDocument/2006/relationships/hyperlink" Target="mailto:gpsafunding@unm.edu"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97279" y="889460"/>
            <a:ext cx="10058400" cy="3566160"/>
          </a:xfrm>
        </p:spPr>
        <p:txBody>
          <a:bodyPr/>
          <a:lstStyle/>
          <a:p>
            <a:pPr algn="ctr"/>
            <a:r>
              <a:rPr lang="en-US" dirty="0">
                <a:latin typeface="Bookman Old Style" panose="02050604050505020204" pitchFamily="18" charset="0"/>
                <a:cs typeface="Times New Roman"/>
              </a:rPr>
              <a:t>Grant Applicant Information</a:t>
            </a:r>
          </a:p>
        </p:txBody>
      </p:sp>
      <p:sp>
        <p:nvSpPr>
          <p:cNvPr id="3" name="Subtitle 2"/>
          <p:cNvSpPr>
            <a:spLocks noGrp="1"/>
          </p:cNvSpPr>
          <p:nvPr>
            <p:ph type="subTitle" idx="1"/>
          </p:nvPr>
        </p:nvSpPr>
        <p:spPr>
          <a:xfrm>
            <a:off x="1173964" y="4621875"/>
            <a:ext cx="10058400" cy="1143000"/>
          </a:xfrm>
        </p:spPr>
        <p:txBody>
          <a:bodyPr vert="horz" lIns="91440" tIns="45720" rIns="91440" bIns="45720" rtlCol="0" anchor="t">
            <a:normAutofit/>
          </a:bodyPr>
          <a:lstStyle/>
          <a:p>
            <a:r>
              <a:rPr lang="en-US" b="1" dirty="0">
                <a:latin typeface="Bookman Old Style" panose="02050604050505020204" pitchFamily="18" charset="0"/>
                <a:cs typeface="Times New Roman"/>
              </a:rPr>
              <a:t> SUMMER 2024</a:t>
            </a:r>
          </a:p>
        </p:txBody>
      </p:sp>
      <p:pic>
        <p:nvPicPr>
          <p:cNvPr id="6" name="Picture 5">
            <a:extLst>
              <a:ext uri="{FF2B5EF4-FFF2-40B4-BE49-F238E27FC236}">
                <a16:creationId xmlns:a16="http://schemas.microsoft.com/office/drawing/2014/main" id="{963C8F36-E5A4-4D5A-896C-BD29BADEAF6B}"/>
              </a:ext>
            </a:extLst>
          </p:cNvPr>
          <p:cNvPicPr>
            <a:picLocks noChangeAspect="1"/>
          </p:cNvPicPr>
          <p:nvPr/>
        </p:nvPicPr>
        <p:blipFill rotWithShape="1">
          <a:blip r:embed="rId3"/>
          <a:srcRect t="26560" b="22672"/>
          <a:stretch/>
        </p:blipFill>
        <p:spPr>
          <a:xfrm>
            <a:off x="9940529" y="-18301"/>
            <a:ext cx="2251471" cy="1143000"/>
          </a:xfrm>
          <a:prstGeom prst="rect">
            <a:avLst/>
          </a:prstGeom>
          <a:solidFill>
            <a:schemeClr val="bg1">
              <a:lumMod val="85000"/>
              <a:alpha val="23000"/>
            </a:schemeClr>
          </a:solidFill>
        </p:spPr>
      </p:pic>
      <p:sp>
        <p:nvSpPr>
          <p:cNvPr id="8" name="Date Placeholder 7">
            <a:extLst>
              <a:ext uri="{FF2B5EF4-FFF2-40B4-BE49-F238E27FC236}">
                <a16:creationId xmlns:a16="http://schemas.microsoft.com/office/drawing/2014/main" id="{8C61A544-A2C5-4A36-B13F-EE5A1E478EA8}"/>
              </a:ext>
            </a:extLst>
          </p:cNvPr>
          <p:cNvSpPr>
            <a:spLocks noGrp="1"/>
          </p:cNvSpPr>
          <p:nvPr>
            <p:ph type="dt" sz="half" idx="10"/>
          </p:nvPr>
        </p:nvSpPr>
        <p:spPr/>
        <p:txBody>
          <a:bodyPr/>
          <a:lstStyle/>
          <a:p>
            <a:r>
              <a:rPr lang="en-US" b="1" dirty="0">
                <a:latin typeface="Bookman Old Style" panose="02050604050505020204" pitchFamily="18" charset="0"/>
              </a:rPr>
              <a:t>June 25, 2024</a:t>
            </a:r>
          </a:p>
        </p:txBody>
      </p:sp>
    </p:spTree>
    <p:extLst>
      <p:ext uri="{BB962C8B-B14F-4D97-AF65-F5344CB8AC3E}">
        <p14:creationId xmlns:p14="http://schemas.microsoft.com/office/powerpoint/2010/main" val="12725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ign on a pole&#10;&#10;Description automatically generated">
            <a:extLst>
              <a:ext uri="{FF2B5EF4-FFF2-40B4-BE49-F238E27FC236}">
                <a16:creationId xmlns:a16="http://schemas.microsoft.com/office/drawing/2014/main" id="{74865C41-E6AD-4C20-914D-DF1F0B49A7CF}"/>
              </a:ext>
            </a:extLst>
          </p:cNvPr>
          <p:cNvPicPr>
            <a:picLocks noChangeAspect="1"/>
          </p:cNvPicPr>
          <p:nvPr/>
        </p:nvPicPr>
        <p:blipFill>
          <a:blip r:embed="rId3"/>
          <a:stretch>
            <a:fillRect/>
          </a:stretch>
        </p:blipFill>
        <p:spPr>
          <a:xfrm>
            <a:off x="10516212" y="3429000"/>
            <a:ext cx="1362558" cy="1362558"/>
          </a:xfrm>
          <a:prstGeom prst="rect">
            <a:avLst/>
          </a:prstGeom>
        </p:spPr>
      </p:pic>
      <p:sp>
        <p:nvSpPr>
          <p:cNvPr id="2" name="Title 1"/>
          <p:cNvSpPr>
            <a:spLocks noGrp="1"/>
          </p:cNvSpPr>
          <p:nvPr>
            <p:ph type="title"/>
          </p:nvPr>
        </p:nvSpPr>
        <p:spPr>
          <a:xfrm>
            <a:off x="554181" y="662004"/>
            <a:ext cx="11287643" cy="974353"/>
          </a:xfrm>
        </p:spPr>
        <p:txBody>
          <a:bodyPr>
            <a:normAutofit/>
          </a:bodyPr>
          <a:lstStyle/>
          <a:p>
            <a:r>
              <a:rPr lang="en-US" sz="4400" dirty="0">
                <a:solidFill>
                  <a:schemeClr val="tx1"/>
                </a:solidFill>
                <a:latin typeface="Bookman Old Style" panose="02050604050505020204" pitchFamily="18" charset="0"/>
                <a:cs typeface="Times New Roman"/>
              </a:rPr>
              <a:t>Professional Development Grant (PDG) </a:t>
            </a:r>
          </a:p>
        </p:txBody>
      </p:sp>
      <p:sp>
        <p:nvSpPr>
          <p:cNvPr id="3" name="Content Placeholder 2"/>
          <p:cNvSpPr>
            <a:spLocks noGrp="1"/>
          </p:cNvSpPr>
          <p:nvPr>
            <p:ph idx="1"/>
          </p:nvPr>
        </p:nvSpPr>
        <p:spPr>
          <a:xfrm>
            <a:off x="554181" y="1845734"/>
            <a:ext cx="11055928" cy="4148666"/>
          </a:xfrm>
        </p:spPr>
        <p:txBody>
          <a:bodyPr vert="horz" lIns="0" tIns="45720" rIns="0" bIns="45720" rtlCol="0" anchor="t">
            <a:normAutofit fontScale="92500" lnSpcReduction="20000"/>
          </a:bodyPr>
          <a:lstStyle/>
          <a:p>
            <a:pPr>
              <a:buFont typeface="Arial" panose="020B0604020202020204" pitchFamily="34" charset="0"/>
              <a:buChar char="•"/>
            </a:pPr>
            <a:r>
              <a:rPr lang="en-US" sz="2800" dirty="0">
                <a:solidFill>
                  <a:schemeClr val="tx1"/>
                </a:solidFill>
                <a:latin typeface="Bookman Old Style" panose="02050604050505020204" pitchFamily="18" charset="0"/>
                <a:cs typeface="Times New Roman"/>
              </a:rPr>
              <a:t>The PDG funds up to </a:t>
            </a:r>
            <a:r>
              <a:rPr lang="en-US" sz="2800" b="1" dirty="0">
                <a:solidFill>
                  <a:schemeClr val="tx1"/>
                </a:solidFill>
                <a:latin typeface="Bookman Old Style" panose="02050604050505020204" pitchFamily="18" charset="0"/>
                <a:cs typeface="Times New Roman"/>
              </a:rPr>
              <a:t>$600</a:t>
            </a:r>
            <a:r>
              <a:rPr lang="en-US" sz="2800" dirty="0">
                <a:solidFill>
                  <a:schemeClr val="tx1"/>
                </a:solidFill>
                <a:latin typeface="Bookman Old Style" panose="02050604050505020204" pitchFamily="18" charset="0"/>
                <a:cs typeface="Times New Roman"/>
              </a:rPr>
              <a:t> per student</a:t>
            </a:r>
          </a:p>
          <a:p>
            <a:pPr>
              <a:buFont typeface="Arial" panose="020B0604020202020204" pitchFamily="34" charset="0"/>
              <a:buChar char="•"/>
            </a:pPr>
            <a:r>
              <a:rPr lang="en-US" sz="2800" dirty="0">
                <a:solidFill>
                  <a:schemeClr val="tx1"/>
                </a:solidFill>
                <a:latin typeface="Bookman Old Style" panose="02050604050505020204" pitchFamily="18" charset="0"/>
                <a:cs typeface="Times New Roman"/>
              </a:rPr>
              <a:t>Events/activities occurring between June 1, 2024, and May 31, 2025.</a:t>
            </a:r>
          </a:p>
          <a:p>
            <a:pPr>
              <a:buFont typeface="Arial" panose="020B0604020202020204" pitchFamily="34" charset="0"/>
              <a:buChar char="•"/>
            </a:pPr>
            <a:r>
              <a:rPr lang="en-US" sz="2800" dirty="0">
                <a:solidFill>
                  <a:schemeClr val="tx1"/>
                </a:solidFill>
                <a:latin typeface="Bookman Old Style" panose="02050604050505020204" pitchFamily="18" charset="0"/>
                <a:cs typeface="Times New Roman"/>
              </a:rPr>
              <a:t>Expenses that further the professional and career development of students:</a:t>
            </a:r>
          </a:p>
          <a:p>
            <a:pPr marL="383540" lvl="1">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Conferences – </a:t>
            </a:r>
            <a:r>
              <a:rPr lang="en-US" sz="2400" b="1" dirty="0">
                <a:solidFill>
                  <a:schemeClr val="accent2"/>
                </a:solidFill>
                <a:latin typeface="Bookman Old Style" panose="02050604050505020204" pitchFamily="18" charset="0"/>
                <a:cs typeface="Times New Roman"/>
              </a:rPr>
              <a:t>CANNOT BE PRESENTING</a:t>
            </a:r>
            <a:endParaRPr lang="en-US" sz="2400" dirty="0">
              <a:solidFill>
                <a:schemeClr val="tx1"/>
              </a:solidFill>
              <a:latin typeface="Bookman Old Style" panose="02050604050505020204" pitchFamily="18" charset="0"/>
              <a:cs typeface="Times New Roman"/>
            </a:endParaRPr>
          </a:p>
          <a:p>
            <a:pPr marL="383540" lvl="1">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Workshops &amp; Trainings</a:t>
            </a:r>
          </a:p>
          <a:p>
            <a:pPr marL="383540" lvl="1">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Interviews  &amp; Auditions</a:t>
            </a:r>
            <a:endParaRPr lang="en-US" sz="2400" dirty="0">
              <a:solidFill>
                <a:schemeClr val="tx1"/>
              </a:solidFill>
              <a:latin typeface="Bookman Old Style" panose="02050604050505020204" pitchFamily="18" charset="0"/>
              <a:cs typeface="Times New Roman" panose="02020603050405020304" pitchFamily="18" charset="0"/>
            </a:endParaRPr>
          </a:p>
          <a:p>
            <a:pPr marL="383540" lvl="1">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Mock trials</a:t>
            </a:r>
            <a:endParaRPr lang="en-US" sz="2400" b="1" dirty="0">
              <a:solidFill>
                <a:schemeClr val="tx1"/>
              </a:solidFill>
              <a:latin typeface="Bookman Old Style" panose="02050604050505020204" pitchFamily="18" charset="0"/>
              <a:cs typeface="Times New Roman" panose="02020603050405020304" pitchFamily="18" charset="0"/>
            </a:endParaRPr>
          </a:p>
          <a:p>
            <a:pPr>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Airfare, registration, hotel, shuttle fees, taxi fare, professional membership fees.</a:t>
            </a:r>
            <a:endParaRPr lang="en-US" sz="2400" b="1" dirty="0">
              <a:solidFill>
                <a:schemeClr val="accent2"/>
              </a:solidFill>
              <a:latin typeface="Bookman Old Style" panose="02050604050505020204" pitchFamily="18" charset="0"/>
              <a:cs typeface="Times New Roman"/>
            </a:endParaRPr>
          </a:p>
          <a:p>
            <a:pPr lvl="1">
              <a:buFont typeface="Arial" panose="020B0604020202020204" pitchFamily="34" charset="0"/>
              <a:buChar char="•"/>
            </a:pPr>
            <a:r>
              <a:rPr lang="en-US" sz="2200" dirty="0">
                <a:solidFill>
                  <a:schemeClr val="tx1"/>
                </a:solidFill>
                <a:latin typeface="Bookman Old Style" panose="02050604050505020204" pitchFamily="18" charset="0"/>
                <a:cs typeface="Times New Roman"/>
              </a:rPr>
              <a:t>Travel must be outside of Albuquerque</a:t>
            </a:r>
            <a:endParaRPr lang="en-US" sz="2400" dirty="0">
              <a:solidFill>
                <a:schemeClr val="tx1"/>
              </a:solidFill>
              <a:latin typeface="Bookman Old Style" panose="02050604050505020204" pitchFamily="18" charset="0"/>
              <a:cs typeface="Times New Roman" panose="02020603050405020304" pitchFamily="18" charset="0"/>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10789701" y="6270954"/>
            <a:ext cx="1165963" cy="365125"/>
          </a:xfrm>
        </p:spPr>
        <p:txBody>
          <a:bodyPr/>
          <a:lstStyle/>
          <a:p>
            <a:fld id="{44E2AEE6-EA66-488C-A115-A80FAF1930F9}" type="datetime4">
              <a:rPr lang="en-US" b="1" smtClean="0"/>
              <a:t>June 24, 2024</a:t>
            </a:fld>
            <a:endParaRPr lang="en-US" b="1" dirty="0"/>
          </a:p>
        </p:txBody>
      </p:sp>
      <p:pic>
        <p:nvPicPr>
          <p:cNvPr id="9" name="Picture 8">
            <a:extLst>
              <a:ext uri="{FF2B5EF4-FFF2-40B4-BE49-F238E27FC236}">
                <a16:creationId xmlns:a16="http://schemas.microsoft.com/office/drawing/2014/main" id="{45AE1E28-5F94-41C0-BEE9-DCAFB3F4A65A}"/>
              </a:ext>
            </a:extLst>
          </p:cNvPr>
          <p:cNvPicPr>
            <a:picLocks noChangeAspect="1"/>
          </p:cNvPicPr>
          <p:nvPr/>
        </p:nvPicPr>
        <p:blipFill rotWithShape="1">
          <a:blip r:embed="rId4"/>
          <a:srcRect t="26560" b="22672"/>
          <a:stretch/>
        </p:blipFill>
        <p:spPr>
          <a:xfrm>
            <a:off x="10169236" y="3470"/>
            <a:ext cx="2022764" cy="1026893"/>
          </a:xfrm>
          <a:prstGeom prst="rect">
            <a:avLst/>
          </a:prstGeom>
          <a:solidFill>
            <a:schemeClr val="bg1">
              <a:lumMod val="85000"/>
              <a:alpha val="23000"/>
            </a:schemeClr>
          </a:solidFill>
        </p:spPr>
      </p:pic>
      <p:sp>
        <p:nvSpPr>
          <p:cNvPr id="4" name="Slide Number Placeholder 3">
            <a:extLst>
              <a:ext uri="{FF2B5EF4-FFF2-40B4-BE49-F238E27FC236}">
                <a16:creationId xmlns:a16="http://schemas.microsoft.com/office/drawing/2014/main" id="{E3D27CF9-DDBA-41C1-AA1F-150B6783AE6E}"/>
              </a:ext>
            </a:extLst>
          </p:cNvPr>
          <p:cNvSpPr>
            <a:spLocks noGrp="1"/>
          </p:cNvSpPr>
          <p:nvPr>
            <p:ph type="sldNum" sz="quarter" idx="12"/>
          </p:nvPr>
        </p:nvSpPr>
        <p:spPr>
          <a:xfrm>
            <a:off x="3352800" y="6270955"/>
            <a:ext cx="4886035"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Tree>
    <p:extLst>
      <p:ext uri="{BB962C8B-B14F-4D97-AF65-F5344CB8AC3E}">
        <p14:creationId xmlns:p14="http://schemas.microsoft.com/office/powerpoint/2010/main" val="3531241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498" y="570771"/>
            <a:ext cx="10058400" cy="974353"/>
          </a:xfrm>
        </p:spPr>
        <p:txBody>
          <a:bodyPr/>
          <a:lstStyle/>
          <a:p>
            <a:r>
              <a:rPr lang="en-US" dirty="0">
                <a:solidFill>
                  <a:schemeClr val="tx1"/>
                </a:solidFill>
                <a:latin typeface="Bookman Old Style" panose="02050604050505020204" pitchFamily="18" charset="0"/>
                <a:cs typeface="Times New Roman"/>
              </a:rPr>
              <a:t>PDG Scoring</a:t>
            </a:r>
          </a:p>
        </p:txBody>
      </p:sp>
      <p:sp>
        <p:nvSpPr>
          <p:cNvPr id="3" name="Content Placeholder 2"/>
          <p:cNvSpPr>
            <a:spLocks noGrp="1"/>
          </p:cNvSpPr>
          <p:nvPr>
            <p:ph idx="1"/>
          </p:nvPr>
        </p:nvSpPr>
        <p:spPr>
          <a:xfrm>
            <a:off x="748145" y="1845734"/>
            <a:ext cx="10945091" cy="4023360"/>
          </a:xfrm>
        </p:spPr>
        <p:txBody>
          <a:bodyPr vert="horz" lIns="0" tIns="45720" rIns="0" bIns="45720" rtlCol="0" anchor="t">
            <a:normAutofit/>
          </a:bodyPr>
          <a:lstStyle/>
          <a:p>
            <a:pPr>
              <a:buFont typeface="Arial" panose="020B0604020202020204" pitchFamily="34" charset="0"/>
              <a:buChar char="•"/>
            </a:pPr>
            <a:r>
              <a:rPr lang="en-US" sz="3200" dirty="0">
                <a:solidFill>
                  <a:schemeClr val="tx1"/>
                </a:solidFill>
                <a:latin typeface="Times New Roman"/>
                <a:cs typeface="Times New Roman"/>
              </a:rPr>
              <a:t> </a:t>
            </a:r>
            <a:r>
              <a:rPr lang="en-US" sz="3200" dirty="0">
                <a:solidFill>
                  <a:schemeClr val="tx1"/>
                </a:solidFill>
                <a:latin typeface="Bookman Old Style" panose="02050604050505020204" pitchFamily="18" charset="0"/>
                <a:cs typeface="Times New Roman"/>
              </a:rPr>
              <a:t>Background </a:t>
            </a:r>
            <a:r>
              <a:rPr lang="en-US" sz="3200" b="1" dirty="0">
                <a:solidFill>
                  <a:schemeClr val="tx1"/>
                </a:solidFill>
                <a:latin typeface="Bookman Old Style" panose="02050604050505020204" pitchFamily="18" charset="0"/>
                <a:cs typeface="Times New Roman"/>
              </a:rPr>
              <a:t>(20 points) </a:t>
            </a:r>
            <a:r>
              <a:rPr lang="en-US" sz="3200" dirty="0">
                <a:solidFill>
                  <a:schemeClr val="tx1"/>
                </a:solidFill>
                <a:latin typeface="Bookman Old Style" panose="02050604050505020204" pitchFamily="18" charset="0"/>
                <a:cs typeface="Times New Roman"/>
              </a:rPr>
              <a:t>plus goals</a:t>
            </a:r>
            <a:r>
              <a:rPr lang="en-US" sz="3200" b="1" dirty="0">
                <a:solidFill>
                  <a:schemeClr val="tx1"/>
                </a:solidFill>
                <a:latin typeface="Bookman Old Style" panose="02050604050505020204" pitchFamily="18" charset="0"/>
                <a:cs typeface="Times New Roman"/>
              </a:rPr>
              <a:t> </a:t>
            </a:r>
            <a:endParaRPr lang="en-US" sz="3200" b="1" dirty="0">
              <a:solidFill>
                <a:schemeClr val="tx1"/>
              </a:solidFill>
              <a:latin typeface="Bookman Old Style" panose="02050604050505020204" pitchFamily="18" charset="0"/>
              <a:cs typeface="Times New Roman" panose="02020603050405020304" pitchFamily="18" charset="0"/>
            </a:endParaRPr>
          </a:p>
          <a:p>
            <a:pPr>
              <a:buFont typeface="Arial" panose="020B0604020202020204" pitchFamily="34" charset="0"/>
              <a:buChar char="•"/>
            </a:pPr>
            <a:r>
              <a:rPr lang="en-US" sz="3200" dirty="0">
                <a:solidFill>
                  <a:schemeClr val="tx1"/>
                </a:solidFill>
                <a:latin typeface="Bookman Old Style" panose="02050604050505020204" pitchFamily="18" charset="0"/>
                <a:cs typeface="Times New Roman"/>
              </a:rPr>
              <a:t> Benefits </a:t>
            </a:r>
            <a:r>
              <a:rPr lang="en-US" sz="3200" b="1" dirty="0">
                <a:solidFill>
                  <a:schemeClr val="tx1"/>
                </a:solidFill>
                <a:latin typeface="Bookman Old Style" panose="02050604050505020204" pitchFamily="18" charset="0"/>
                <a:cs typeface="Times New Roman"/>
              </a:rPr>
              <a:t>(40 points) </a:t>
            </a:r>
            <a:r>
              <a:rPr lang="en-US" sz="3200" dirty="0">
                <a:solidFill>
                  <a:schemeClr val="tx1"/>
                </a:solidFill>
                <a:latin typeface="Bookman Old Style" panose="02050604050505020204" pitchFamily="18" charset="0"/>
                <a:cs typeface="Times New Roman"/>
              </a:rPr>
              <a:t>plus significance to your goals</a:t>
            </a:r>
            <a:endParaRPr lang="en-US" sz="3200" b="1" dirty="0">
              <a:solidFill>
                <a:schemeClr val="tx1"/>
              </a:solidFill>
              <a:latin typeface="Bookman Old Style" panose="02050604050505020204" pitchFamily="18" charset="0"/>
              <a:cs typeface="Times New Roman"/>
            </a:endParaRPr>
          </a:p>
          <a:p>
            <a:pPr>
              <a:buFont typeface="Arial" panose="020B0604020202020204" pitchFamily="34" charset="0"/>
              <a:buChar char="•"/>
            </a:pPr>
            <a:r>
              <a:rPr lang="en-US" sz="3200" dirty="0">
                <a:solidFill>
                  <a:schemeClr val="tx1"/>
                </a:solidFill>
                <a:latin typeface="Bookman Old Style" panose="02050604050505020204" pitchFamily="18" charset="0"/>
                <a:cs typeface="Times New Roman"/>
              </a:rPr>
              <a:t> Composition </a:t>
            </a:r>
            <a:r>
              <a:rPr lang="en-US" sz="3200" b="1" dirty="0">
                <a:solidFill>
                  <a:schemeClr val="tx1"/>
                </a:solidFill>
                <a:latin typeface="Bookman Old Style" panose="02050604050505020204" pitchFamily="18" charset="0"/>
                <a:cs typeface="Times New Roman"/>
              </a:rPr>
              <a:t>(10 points) </a:t>
            </a:r>
            <a:endParaRPr lang="en-US" sz="3200" b="1" dirty="0">
              <a:solidFill>
                <a:schemeClr val="tx1"/>
              </a:solidFill>
              <a:latin typeface="Bookman Old Style" panose="02050604050505020204" pitchFamily="18" charset="0"/>
              <a:cs typeface="Times New Roman" panose="02020603050405020304" pitchFamily="18" charset="0"/>
            </a:endParaRPr>
          </a:p>
          <a:p>
            <a:pPr>
              <a:buFont typeface="Arial" panose="020B0604020202020204" pitchFamily="34" charset="0"/>
              <a:buChar char="•"/>
            </a:pPr>
            <a:r>
              <a:rPr lang="en-US" sz="3200" dirty="0">
                <a:solidFill>
                  <a:schemeClr val="tx1"/>
                </a:solidFill>
                <a:latin typeface="Bookman Old Style" panose="02050604050505020204" pitchFamily="18" charset="0"/>
                <a:cs typeface="Times New Roman"/>
              </a:rPr>
              <a:t> Budget </a:t>
            </a:r>
            <a:r>
              <a:rPr lang="en-US" sz="3200" b="1" dirty="0">
                <a:solidFill>
                  <a:schemeClr val="tx1"/>
                </a:solidFill>
                <a:latin typeface="Bookman Old Style" panose="02050604050505020204" pitchFamily="18" charset="0"/>
                <a:cs typeface="Times New Roman"/>
              </a:rPr>
              <a:t>(30 points)</a:t>
            </a: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10649382" y="6270954"/>
            <a:ext cx="1165963" cy="365125"/>
          </a:xfrm>
        </p:spPr>
        <p:txBody>
          <a:bodyPr/>
          <a:lstStyle/>
          <a:p>
            <a:fld id="{0CD2CBCD-5BF0-41BC-A4DB-EBD2575AAB16}" type="datetime4">
              <a:rPr lang="en-US" b="1" smtClean="0"/>
              <a:t>June 24, 2024</a:t>
            </a:fld>
            <a:endParaRPr lang="en-US" b="1" dirty="0"/>
          </a:p>
        </p:txBody>
      </p:sp>
      <p:sp>
        <p:nvSpPr>
          <p:cNvPr id="7" name="TextBox 6">
            <a:extLst>
              <a:ext uri="{FF2B5EF4-FFF2-40B4-BE49-F238E27FC236}">
                <a16:creationId xmlns:a16="http://schemas.microsoft.com/office/drawing/2014/main" id="{B8A866F4-75D8-4E77-8CDF-DE7C58ACF669}"/>
              </a:ext>
            </a:extLst>
          </p:cNvPr>
          <p:cNvSpPr txBox="1"/>
          <p:nvPr/>
        </p:nvSpPr>
        <p:spPr>
          <a:xfrm>
            <a:off x="3426294" y="5222763"/>
            <a:ext cx="4501905" cy="646331"/>
          </a:xfrm>
          <a:prstGeom prst="rect">
            <a:avLst/>
          </a:prstGeom>
          <a:noFill/>
        </p:spPr>
        <p:txBody>
          <a:bodyPr wrap="square" lIns="91440" tIns="45720" rIns="91440" bIns="45720" rtlCol="0" anchor="t">
            <a:spAutoFit/>
          </a:bodyPr>
          <a:lstStyle/>
          <a:p>
            <a:r>
              <a:rPr lang="en-US" sz="3600" b="1" dirty="0">
                <a:solidFill>
                  <a:schemeClr val="accent2"/>
                </a:solidFill>
                <a:latin typeface="Bookman Old Style" panose="02050604050505020204" pitchFamily="18" charset="0"/>
                <a:cs typeface="Times New Roman"/>
              </a:rPr>
              <a:t>700 WORDS MAX</a:t>
            </a:r>
          </a:p>
        </p:txBody>
      </p:sp>
      <p:pic>
        <p:nvPicPr>
          <p:cNvPr id="8" name="Picture 7">
            <a:extLst>
              <a:ext uri="{FF2B5EF4-FFF2-40B4-BE49-F238E27FC236}">
                <a16:creationId xmlns:a16="http://schemas.microsoft.com/office/drawing/2014/main" id="{12E8315B-FA9A-486E-A1EB-5548F6C4DE13}"/>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pic>
        <p:nvPicPr>
          <p:cNvPr id="10" name="Picture 9" descr="A close up of a device&#10;&#10;Description automatically generated">
            <a:extLst>
              <a:ext uri="{FF2B5EF4-FFF2-40B4-BE49-F238E27FC236}">
                <a16:creationId xmlns:a16="http://schemas.microsoft.com/office/drawing/2014/main" id="{151D0C33-4BDE-4FAC-03E0-4A26FBD91B12}"/>
              </a:ext>
            </a:extLst>
          </p:cNvPr>
          <p:cNvPicPr>
            <a:picLocks noChangeAspect="1"/>
          </p:cNvPicPr>
          <p:nvPr/>
        </p:nvPicPr>
        <p:blipFill>
          <a:blip r:embed="rId4"/>
          <a:stretch>
            <a:fillRect/>
          </a:stretch>
        </p:blipFill>
        <p:spPr>
          <a:xfrm>
            <a:off x="8444682" y="3167292"/>
            <a:ext cx="3471173" cy="2603380"/>
          </a:xfrm>
          <a:prstGeom prst="rect">
            <a:avLst/>
          </a:prstGeom>
        </p:spPr>
      </p:pic>
      <p:sp>
        <p:nvSpPr>
          <p:cNvPr id="4" name="Slide Number Placeholder 3">
            <a:extLst>
              <a:ext uri="{FF2B5EF4-FFF2-40B4-BE49-F238E27FC236}">
                <a16:creationId xmlns:a16="http://schemas.microsoft.com/office/drawing/2014/main" id="{DE17AE68-B633-BFC6-4CAD-C6EC849C7367}"/>
              </a:ext>
            </a:extLst>
          </p:cNvPr>
          <p:cNvSpPr>
            <a:spLocks noGrp="1"/>
          </p:cNvSpPr>
          <p:nvPr>
            <p:ph type="sldNum" sz="quarter" idx="12"/>
          </p:nvPr>
        </p:nvSpPr>
        <p:spPr>
          <a:xfrm>
            <a:off x="3352800" y="6270955"/>
            <a:ext cx="4886035"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Tree>
    <p:extLst>
      <p:ext uri="{BB962C8B-B14F-4D97-AF65-F5344CB8AC3E}">
        <p14:creationId xmlns:p14="http://schemas.microsoft.com/office/powerpoint/2010/main" val="262883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7175-0A4D-484A-A0F8-3807C28336EE}"/>
              </a:ext>
            </a:extLst>
          </p:cNvPr>
          <p:cNvSpPr>
            <a:spLocks noGrp="1"/>
          </p:cNvSpPr>
          <p:nvPr>
            <p:ph type="title"/>
          </p:nvPr>
        </p:nvSpPr>
        <p:spPr>
          <a:xfrm>
            <a:off x="1097280" y="286603"/>
            <a:ext cx="6654800" cy="719237"/>
          </a:xfrm>
        </p:spPr>
        <p:txBody>
          <a:bodyPr>
            <a:normAutofit/>
          </a:bodyPr>
          <a:lstStyle/>
          <a:p>
            <a:r>
              <a:rPr lang="en-US" dirty="0">
                <a:latin typeface="Bookman Old Style" panose="02050604050505020204" pitchFamily="18" charset="0"/>
                <a:cs typeface="Times New Roman" panose="02020603050405020304" pitchFamily="18" charset="0"/>
              </a:rPr>
              <a:t>SRG &amp; PDG Budget</a:t>
            </a:r>
          </a:p>
        </p:txBody>
      </p:sp>
      <p:sp>
        <p:nvSpPr>
          <p:cNvPr id="4" name="Date Placeholder 3">
            <a:extLst>
              <a:ext uri="{FF2B5EF4-FFF2-40B4-BE49-F238E27FC236}">
                <a16:creationId xmlns:a16="http://schemas.microsoft.com/office/drawing/2014/main" id="{A59B6114-D22A-4C75-878F-4178E74428FF}"/>
              </a:ext>
            </a:extLst>
          </p:cNvPr>
          <p:cNvSpPr>
            <a:spLocks noGrp="1"/>
          </p:cNvSpPr>
          <p:nvPr>
            <p:ph type="dt" sz="half" idx="10"/>
          </p:nvPr>
        </p:nvSpPr>
        <p:spPr>
          <a:xfrm>
            <a:off x="10649382" y="6270955"/>
            <a:ext cx="1165963" cy="365125"/>
          </a:xfrm>
        </p:spPr>
        <p:txBody>
          <a:bodyPr/>
          <a:lstStyle/>
          <a:p>
            <a:fld id="{2A77F90D-850D-4731-A385-D97B4F36FBD1}" type="datetime4">
              <a:rPr lang="en-US" b="1" smtClean="0"/>
              <a:t>June 24, 2024</a:t>
            </a:fld>
            <a:endParaRPr lang="en-US" b="1" dirty="0"/>
          </a:p>
        </p:txBody>
      </p:sp>
      <p:sp>
        <p:nvSpPr>
          <p:cNvPr id="7" name="TextBox 6">
            <a:extLst>
              <a:ext uri="{FF2B5EF4-FFF2-40B4-BE49-F238E27FC236}">
                <a16:creationId xmlns:a16="http://schemas.microsoft.com/office/drawing/2014/main" id="{47291E01-7789-4829-8F87-E1164E51AB26}"/>
              </a:ext>
            </a:extLst>
          </p:cNvPr>
          <p:cNvSpPr txBox="1"/>
          <p:nvPr/>
        </p:nvSpPr>
        <p:spPr>
          <a:xfrm>
            <a:off x="7395204" y="867039"/>
            <a:ext cx="4606641" cy="1200329"/>
          </a:xfrm>
          <a:prstGeom prst="rect">
            <a:avLst/>
          </a:prstGeom>
          <a:noFill/>
        </p:spPr>
        <p:txBody>
          <a:bodyPr wrap="square" lIns="91440" tIns="45720" rIns="91440" bIns="45720" rtlCol="0" anchor="t">
            <a:spAutoFit/>
          </a:bodyPr>
          <a:lstStyle/>
          <a:p>
            <a:r>
              <a:rPr lang="en-US" u="sng" dirty="0">
                <a:latin typeface="Bookman Old Style" panose="02050604050505020204" pitchFamily="18" charset="0"/>
                <a:cs typeface="Times New Roman"/>
              </a:rPr>
              <a:t>Additional Budget Details (OPTIONAL): </a:t>
            </a:r>
            <a:r>
              <a:rPr lang="en-US" dirty="0">
                <a:latin typeface="Bookman Old Style" panose="02050604050505020204" pitchFamily="18" charset="0"/>
                <a:cs typeface="Times New Roman"/>
              </a:rPr>
              <a:t>Space to write out any details that wouldn’t fit in the template. </a:t>
            </a:r>
            <a:r>
              <a:rPr lang="en-US" u="sng" dirty="0">
                <a:latin typeface="Bookman Old Style" panose="02050604050505020204" pitchFamily="18" charset="0"/>
                <a:cs typeface="Times New Roman"/>
              </a:rPr>
              <a:t>DO NOT EXCEED 300 words. </a:t>
            </a:r>
            <a:endParaRPr lang="en-US" u="sng" dirty="0">
              <a:latin typeface="Bookman Old Style" panose="02050604050505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981A1A7-F91D-4684-9FD8-5E1BD5B3D8FA}"/>
              </a:ext>
            </a:extLst>
          </p:cNvPr>
          <p:cNvSpPr txBox="1"/>
          <p:nvPr/>
        </p:nvSpPr>
        <p:spPr>
          <a:xfrm>
            <a:off x="7504170" y="2123520"/>
            <a:ext cx="4388708" cy="3785652"/>
          </a:xfrm>
          <a:prstGeom prst="rect">
            <a:avLst/>
          </a:prstGeom>
          <a:noFill/>
        </p:spPr>
        <p:txBody>
          <a:bodyPr wrap="square" lIns="91440" tIns="45720" rIns="91440" bIns="45720" rtlCol="0" anchor="t">
            <a:spAutoFit/>
          </a:bodyPr>
          <a:lstStyle/>
          <a:p>
            <a:r>
              <a:rPr lang="en-US" sz="1600" dirty="0">
                <a:latin typeface="Bookman Old Style" panose="02050604050505020204" pitchFamily="18" charset="0"/>
                <a:cs typeface="Times New Roman"/>
              </a:rPr>
              <a:t>Please fill out ALL of the columns for each line item</a:t>
            </a:r>
          </a:p>
          <a:p>
            <a:r>
              <a:rPr lang="en-US" sz="1600" b="1" dirty="0">
                <a:latin typeface="Bookman Old Style" panose="02050604050505020204" pitchFamily="18" charset="0"/>
                <a:cs typeface="Times New Roman"/>
              </a:rPr>
              <a:t>Item</a:t>
            </a:r>
            <a:r>
              <a:rPr lang="en-US" sz="1600" dirty="0">
                <a:latin typeface="Bookman Old Style" panose="02050604050505020204" pitchFamily="18" charset="0"/>
                <a:cs typeface="Times New Roman"/>
              </a:rPr>
              <a:t> - Mention the item for which you are requesting money. Examples include airfare, registration, etc.</a:t>
            </a:r>
          </a:p>
          <a:p>
            <a:r>
              <a:rPr lang="en-US" sz="1600" b="1" dirty="0">
                <a:latin typeface="Bookman Old Style" panose="02050604050505020204" pitchFamily="18" charset="0"/>
                <a:cs typeface="Times New Roman"/>
              </a:rPr>
              <a:t>Description</a:t>
            </a:r>
            <a:r>
              <a:rPr lang="en-US" sz="1600" dirty="0">
                <a:latin typeface="Bookman Old Style" panose="02050604050505020204" pitchFamily="18" charset="0"/>
                <a:cs typeface="Times New Roman"/>
              </a:rPr>
              <a:t> - Describe the item, including the source of information for the amount. </a:t>
            </a:r>
            <a:r>
              <a:rPr lang="en-US" sz="1600" b="1" dirty="0">
                <a:latin typeface="Bookman Old Style" panose="02050604050505020204" pitchFamily="18" charset="0"/>
                <a:cs typeface="Times New Roman"/>
              </a:rPr>
              <a:t>For example, </a:t>
            </a:r>
            <a:r>
              <a:rPr lang="en-US" sz="1600" dirty="0">
                <a:latin typeface="Bookman Old Style" panose="02050604050505020204" pitchFamily="18" charset="0"/>
                <a:cs typeface="Times New Roman"/>
              </a:rPr>
              <a:t>if the flight ticket costs $450, mention where you obtained that information from (airfare.com). Please provide evidence of this item where applicable.</a:t>
            </a:r>
          </a:p>
          <a:p>
            <a:r>
              <a:rPr lang="en-US" sz="1600" b="1" dirty="0">
                <a:latin typeface="Bookman Old Style" panose="02050604050505020204" pitchFamily="18" charset="0"/>
                <a:cs typeface="Times New Roman"/>
              </a:rPr>
              <a:t>Link to verify budget items and costs where applicable</a:t>
            </a:r>
            <a:r>
              <a:rPr lang="en-US" sz="1600" dirty="0">
                <a:latin typeface="Bookman Old Style" panose="02050604050505020204" pitchFamily="18" charset="0"/>
                <a:cs typeface="Times New Roman"/>
              </a:rPr>
              <a:t> - Provide supporting evidences of the items listed.</a:t>
            </a:r>
          </a:p>
        </p:txBody>
      </p:sp>
      <p:pic>
        <p:nvPicPr>
          <p:cNvPr id="9" name="Picture 8">
            <a:extLst>
              <a:ext uri="{FF2B5EF4-FFF2-40B4-BE49-F238E27FC236}">
                <a16:creationId xmlns:a16="http://schemas.microsoft.com/office/drawing/2014/main" id="{57AE2864-6943-414B-AD76-271861734EFB}"/>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pic>
        <p:nvPicPr>
          <p:cNvPr id="12" name="Picture 11">
            <a:extLst>
              <a:ext uri="{FF2B5EF4-FFF2-40B4-BE49-F238E27FC236}">
                <a16:creationId xmlns:a16="http://schemas.microsoft.com/office/drawing/2014/main" id="{2433A6EF-E259-4649-8B6E-8935F380CD96}"/>
              </a:ext>
            </a:extLst>
          </p:cNvPr>
          <p:cNvPicPr>
            <a:picLocks noChangeAspect="1"/>
          </p:cNvPicPr>
          <p:nvPr/>
        </p:nvPicPr>
        <p:blipFill>
          <a:blip r:embed="rId4"/>
          <a:stretch>
            <a:fillRect/>
          </a:stretch>
        </p:blipFill>
        <p:spPr>
          <a:xfrm>
            <a:off x="357324" y="885829"/>
            <a:ext cx="7037880" cy="4884843"/>
          </a:xfrm>
          <a:prstGeom prst="rect">
            <a:avLst/>
          </a:prstGeom>
        </p:spPr>
      </p:pic>
      <p:sp>
        <p:nvSpPr>
          <p:cNvPr id="3" name="Slide Number Placeholder 3">
            <a:extLst>
              <a:ext uri="{FF2B5EF4-FFF2-40B4-BE49-F238E27FC236}">
                <a16:creationId xmlns:a16="http://schemas.microsoft.com/office/drawing/2014/main" id="{9BA927A8-A246-03B1-9930-37546757E558}"/>
              </a:ext>
            </a:extLst>
          </p:cNvPr>
          <p:cNvSpPr>
            <a:spLocks noGrp="1"/>
          </p:cNvSpPr>
          <p:nvPr>
            <p:ph type="sldNum" sz="quarter" idx="12"/>
          </p:nvPr>
        </p:nvSpPr>
        <p:spPr>
          <a:xfrm>
            <a:off x="3352800" y="6270955"/>
            <a:ext cx="4886035"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Tree>
    <p:extLst>
      <p:ext uri="{BB962C8B-B14F-4D97-AF65-F5344CB8AC3E}">
        <p14:creationId xmlns:p14="http://schemas.microsoft.com/office/powerpoint/2010/main" val="322241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7175-0A4D-484A-A0F8-3807C28336EE}"/>
              </a:ext>
            </a:extLst>
          </p:cNvPr>
          <p:cNvSpPr>
            <a:spLocks noGrp="1"/>
          </p:cNvSpPr>
          <p:nvPr>
            <p:ph type="title"/>
          </p:nvPr>
        </p:nvSpPr>
        <p:spPr>
          <a:xfrm>
            <a:off x="1069571" y="625377"/>
            <a:ext cx="6654800" cy="719237"/>
          </a:xfrm>
        </p:spPr>
        <p:txBody>
          <a:bodyPr/>
          <a:lstStyle/>
          <a:p>
            <a:r>
              <a:rPr lang="en-US" dirty="0">
                <a:latin typeface="Times New Roman" panose="02020603050405020304" pitchFamily="18" charset="0"/>
                <a:cs typeface="Times New Roman" panose="02020603050405020304" pitchFamily="18" charset="0"/>
              </a:rPr>
              <a:t>Budget cont’d</a:t>
            </a:r>
          </a:p>
        </p:txBody>
      </p:sp>
      <p:sp>
        <p:nvSpPr>
          <p:cNvPr id="4" name="Date Placeholder 3">
            <a:extLst>
              <a:ext uri="{FF2B5EF4-FFF2-40B4-BE49-F238E27FC236}">
                <a16:creationId xmlns:a16="http://schemas.microsoft.com/office/drawing/2014/main" id="{A59B6114-D22A-4C75-878F-4178E74428FF}"/>
              </a:ext>
            </a:extLst>
          </p:cNvPr>
          <p:cNvSpPr>
            <a:spLocks noGrp="1"/>
          </p:cNvSpPr>
          <p:nvPr>
            <p:ph type="dt" sz="half" idx="10"/>
          </p:nvPr>
        </p:nvSpPr>
        <p:spPr>
          <a:xfrm>
            <a:off x="10723632" y="6270955"/>
            <a:ext cx="1165963" cy="365125"/>
          </a:xfrm>
        </p:spPr>
        <p:txBody>
          <a:bodyPr/>
          <a:lstStyle/>
          <a:p>
            <a:fld id="{2A77F90D-850D-4731-A385-D97B4F36FBD1}" type="datetime4">
              <a:rPr lang="en-US" b="1" smtClean="0"/>
              <a:t>June 24, 2024</a:t>
            </a:fld>
            <a:endParaRPr lang="en-US" b="1" dirty="0"/>
          </a:p>
        </p:txBody>
      </p:sp>
      <p:sp>
        <p:nvSpPr>
          <p:cNvPr id="8" name="TextBox 7">
            <a:extLst>
              <a:ext uri="{FF2B5EF4-FFF2-40B4-BE49-F238E27FC236}">
                <a16:creationId xmlns:a16="http://schemas.microsoft.com/office/drawing/2014/main" id="{D981A1A7-F91D-4684-9FD8-5E1BD5B3D8FA}"/>
              </a:ext>
            </a:extLst>
          </p:cNvPr>
          <p:cNvSpPr txBox="1"/>
          <p:nvPr/>
        </p:nvSpPr>
        <p:spPr>
          <a:xfrm>
            <a:off x="7500887" y="1711406"/>
            <a:ext cx="4388708" cy="4278094"/>
          </a:xfrm>
          <a:prstGeom prst="rect">
            <a:avLst/>
          </a:prstGeom>
          <a:noFill/>
        </p:spPr>
        <p:txBody>
          <a:bodyPr wrap="square" lIns="91440" tIns="45720" rIns="91440" bIns="45720" rtlCol="0" anchor="t">
            <a:spAutoFit/>
          </a:bodyPr>
          <a:lstStyle/>
          <a:p>
            <a:r>
              <a:rPr lang="en-US" sz="1600" b="1" dirty="0">
                <a:latin typeface="Bookman Old Style" panose="02050604050505020204" pitchFamily="18" charset="0"/>
                <a:cs typeface="Times New Roman"/>
              </a:rPr>
              <a:t>Amount Requested from GPSA</a:t>
            </a:r>
            <a:r>
              <a:rPr lang="en-US" sz="1600" dirty="0">
                <a:latin typeface="Bookman Old Style" panose="02050604050505020204" pitchFamily="18" charset="0"/>
                <a:cs typeface="Times New Roman"/>
              </a:rPr>
              <a:t> - The dollar amount you are requesting from the GPSA towards that line item.</a:t>
            </a:r>
          </a:p>
          <a:p>
            <a:r>
              <a:rPr lang="en-US" sz="1600" b="1" dirty="0">
                <a:latin typeface="Bookman Old Style" panose="02050604050505020204" pitchFamily="18" charset="0"/>
                <a:cs typeface="Times New Roman"/>
              </a:rPr>
              <a:t>Other Sources of Funding requested or obtained</a:t>
            </a:r>
            <a:r>
              <a:rPr lang="en-US" sz="1600" dirty="0">
                <a:latin typeface="Bookman Old Style" panose="02050604050505020204" pitchFamily="18" charset="0"/>
                <a:cs typeface="Times New Roman"/>
              </a:rPr>
              <a:t> - Mention any other resource (on or off campus) where you have requested or obtained funding for each line item. Out-of-pocket expenses are allowed ONLY when other sources of funding are declined or not applicable.</a:t>
            </a:r>
          </a:p>
          <a:p>
            <a:r>
              <a:rPr lang="en-US" sz="1600" b="1" dirty="0">
                <a:latin typeface="Bookman Old Style" panose="02050604050505020204" pitchFamily="18" charset="0"/>
                <a:cs typeface="Times New Roman"/>
              </a:rPr>
              <a:t>Amount Requested from other sources of funding</a:t>
            </a:r>
            <a:r>
              <a:rPr lang="en-US" sz="1600" dirty="0">
                <a:latin typeface="Bookman Old Style" panose="02050604050505020204" pitchFamily="18" charset="0"/>
                <a:cs typeface="Times New Roman"/>
              </a:rPr>
              <a:t> - The dollar amount you have requested from another resource.</a:t>
            </a:r>
          </a:p>
          <a:p>
            <a:r>
              <a:rPr lang="en-US" sz="1600" b="1" dirty="0">
                <a:latin typeface="Bookman Old Style" panose="02050604050505020204" pitchFamily="18" charset="0"/>
                <a:cs typeface="Times New Roman"/>
              </a:rPr>
              <a:t>Evidence of other sources of funding</a:t>
            </a:r>
            <a:r>
              <a:rPr lang="en-US" sz="1600" dirty="0">
                <a:latin typeface="Bookman Old Style" panose="02050604050505020204" pitchFamily="18" charset="0"/>
                <a:cs typeface="Times New Roman"/>
              </a:rPr>
              <a:t> - Provide evidences of these sources where applicable. These could be links to screenshots, google docs, etc.</a:t>
            </a:r>
          </a:p>
        </p:txBody>
      </p:sp>
      <p:pic>
        <p:nvPicPr>
          <p:cNvPr id="9" name="Picture 8">
            <a:extLst>
              <a:ext uri="{FF2B5EF4-FFF2-40B4-BE49-F238E27FC236}">
                <a16:creationId xmlns:a16="http://schemas.microsoft.com/office/drawing/2014/main" id="{57AE2864-6943-414B-AD76-271861734EFB}"/>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pic>
        <p:nvPicPr>
          <p:cNvPr id="12" name="Picture 11">
            <a:extLst>
              <a:ext uri="{FF2B5EF4-FFF2-40B4-BE49-F238E27FC236}">
                <a16:creationId xmlns:a16="http://schemas.microsoft.com/office/drawing/2014/main" id="{2433A6EF-E259-4649-8B6E-8935F380CD96}"/>
              </a:ext>
            </a:extLst>
          </p:cNvPr>
          <p:cNvPicPr>
            <a:picLocks noChangeAspect="1"/>
          </p:cNvPicPr>
          <p:nvPr/>
        </p:nvPicPr>
        <p:blipFill>
          <a:blip r:embed="rId4"/>
          <a:stretch>
            <a:fillRect/>
          </a:stretch>
        </p:blipFill>
        <p:spPr>
          <a:xfrm>
            <a:off x="357324" y="1991645"/>
            <a:ext cx="7037880" cy="2673211"/>
          </a:xfrm>
          <a:prstGeom prst="rect">
            <a:avLst/>
          </a:prstGeom>
        </p:spPr>
      </p:pic>
      <p:sp>
        <p:nvSpPr>
          <p:cNvPr id="3" name="Slide Number Placeholder 3">
            <a:extLst>
              <a:ext uri="{FF2B5EF4-FFF2-40B4-BE49-F238E27FC236}">
                <a16:creationId xmlns:a16="http://schemas.microsoft.com/office/drawing/2014/main" id="{23756F1A-DFE4-7F67-6675-65EDCEF3A9B0}"/>
              </a:ext>
            </a:extLst>
          </p:cNvPr>
          <p:cNvSpPr>
            <a:spLocks noGrp="1"/>
          </p:cNvSpPr>
          <p:nvPr>
            <p:ph type="sldNum" sz="quarter" idx="12"/>
          </p:nvPr>
        </p:nvSpPr>
        <p:spPr>
          <a:xfrm>
            <a:off x="3352800" y="6270955"/>
            <a:ext cx="4886035"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Tree>
    <p:extLst>
      <p:ext uri="{BB962C8B-B14F-4D97-AF65-F5344CB8AC3E}">
        <p14:creationId xmlns:p14="http://schemas.microsoft.com/office/powerpoint/2010/main" val="60796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descr="A screenshot of a cell phone&#10;&#10;Description automatically generated">
            <a:extLst>
              <a:ext uri="{FF2B5EF4-FFF2-40B4-BE49-F238E27FC236}">
                <a16:creationId xmlns:a16="http://schemas.microsoft.com/office/drawing/2014/main" id="{39F4B886-5A16-4332-92D5-6F7391C355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3144" y="627132"/>
            <a:ext cx="7973324" cy="5601261"/>
          </a:xfrm>
          <a:prstGeom prst="rect">
            <a:avLst/>
          </a:prstGeom>
        </p:spPr>
      </p:pic>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10790700" y="6398324"/>
            <a:ext cx="1308936" cy="365125"/>
          </a:xfrm>
        </p:spPr>
        <p:txBody>
          <a:bodyPr vert="horz" lIns="91440" tIns="45720" rIns="91440" bIns="45720" rtlCol="0" anchor="ctr">
            <a:normAutofit/>
          </a:bodyPr>
          <a:lstStyle/>
          <a:p>
            <a:pPr algn="l">
              <a:spcAft>
                <a:spcPts val="600"/>
              </a:spcAft>
            </a:pPr>
            <a:fld id="{5E3D757B-A26C-426F-927D-EF3D18C49E08}" type="datetime4">
              <a:rPr lang="en-US" b="1" smtClean="0">
                <a:latin typeface="Bookman Old Style" panose="02050604050505020204" pitchFamily="18" charset="0"/>
              </a:rPr>
              <a:t>June 24, 2024</a:t>
            </a:fld>
            <a:endParaRPr lang="en-US" b="1" dirty="0">
              <a:latin typeface="Bookman Old Style" panose="02050604050505020204" pitchFamily="18" charset="0"/>
            </a:endParaRPr>
          </a:p>
        </p:txBody>
      </p:sp>
      <p:pic>
        <p:nvPicPr>
          <p:cNvPr id="11" name="Picture 10">
            <a:extLst>
              <a:ext uri="{FF2B5EF4-FFF2-40B4-BE49-F238E27FC236}">
                <a16:creationId xmlns:a16="http://schemas.microsoft.com/office/drawing/2014/main" id="{CFBB157D-6F51-47D3-B871-FBBA7917BE64}"/>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3" name="Slide Number Placeholder 3">
            <a:extLst>
              <a:ext uri="{FF2B5EF4-FFF2-40B4-BE49-F238E27FC236}">
                <a16:creationId xmlns:a16="http://schemas.microsoft.com/office/drawing/2014/main" id="{841ABE0E-2287-2DDB-466B-3099EABB341C}"/>
              </a:ext>
            </a:extLst>
          </p:cNvPr>
          <p:cNvSpPr>
            <a:spLocks noGrp="1"/>
          </p:cNvSpPr>
          <p:nvPr>
            <p:ph type="sldNum" sz="quarter" idx="12"/>
          </p:nvPr>
        </p:nvSpPr>
        <p:spPr>
          <a:xfrm>
            <a:off x="3460060" y="6464808"/>
            <a:ext cx="4886035"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Tree>
    <p:extLst>
      <p:ext uri="{BB962C8B-B14F-4D97-AF65-F5344CB8AC3E}">
        <p14:creationId xmlns:p14="http://schemas.microsoft.com/office/powerpoint/2010/main" val="2654127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35" y="785587"/>
            <a:ext cx="10058400" cy="759537"/>
          </a:xfrm>
        </p:spPr>
        <p:txBody>
          <a:bodyPr>
            <a:normAutofit/>
          </a:bodyPr>
          <a:lstStyle/>
          <a:p>
            <a:r>
              <a:rPr lang="en-US" sz="4600" dirty="0">
                <a:solidFill>
                  <a:schemeClr val="tx1"/>
                </a:solidFill>
                <a:latin typeface="Bookman Old Style" panose="02050604050505020204" pitchFamily="18" charset="0"/>
                <a:cs typeface="Times New Roman"/>
              </a:rPr>
              <a:t>Graduate Scholarship Fund (GSF)</a:t>
            </a:r>
            <a:endParaRPr lang="en-US" sz="4600" b="1" dirty="0">
              <a:solidFill>
                <a:schemeClr val="tx1"/>
              </a:solidFill>
              <a:latin typeface="Bookman Old Style" panose="02050604050505020204" pitchFamily="18" charset="0"/>
              <a:cs typeface="Times New Roman"/>
            </a:endParaRPr>
          </a:p>
        </p:txBody>
      </p:sp>
      <p:sp>
        <p:nvSpPr>
          <p:cNvPr id="3" name="Content Placeholder 2"/>
          <p:cNvSpPr>
            <a:spLocks noGrp="1"/>
          </p:cNvSpPr>
          <p:nvPr>
            <p:ph idx="1"/>
          </p:nvPr>
        </p:nvSpPr>
        <p:spPr>
          <a:xfrm>
            <a:off x="646545" y="1845734"/>
            <a:ext cx="10982037" cy="4023360"/>
          </a:xfrm>
        </p:spPr>
        <p:txBody>
          <a:bodyPr vert="horz" lIns="0" tIns="45720" rIns="0" bIns="45720" rtlCol="0" anchor="t">
            <a:normAutofit lnSpcReduction="10000"/>
          </a:bodyPr>
          <a:lstStyle/>
          <a:p>
            <a:pPr>
              <a:buFont typeface="Arial,Sans-Serif" panose="020B0604020202020204" pitchFamily="34" charset="0"/>
              <a:buChar char="•"/>
            </a:pPr>
            <a:r>
              <a:rPr lang="en-US" sz="2400" b="1" dirty="0">
                <a:solidFill>
                  <a:schemeClr val="tx1"/>
                </a:solidFill>
                <a:latin typeface="Bookman Old Style" panose="02050604050505020204" pitchFamily="18" charset="0"/>
                <a:cs typeface="Arial" panose="020B0604020202020204"/>
              </a:rPr>
              <a:t> </a:t>
            </a:r>
            <a:r>
              <a:rPr lang="en-US" sz="2400" dirty="0">
                <a:solidFill>
                  <a:schemeClr val="tx1"/>
                </a:solidFill>
                <a:latin typeface="Bookman Old Style" panose="02050604050505020204" pitchFamily="18" charset="0"/>
                <a:cs typeface="Arial" panose="020B0604020202020204"/>
              </a:rPr>
              <a:t>The GSF can help offset up to</a:t>
            </a:r>
            <a:r>
              <a:rPr lang="en-US" sz="2400" b="1" dirty="0">
                <a:solidFill>
                  <a:schemeClr val="tx1"/>
                </a:solidFill>
                <a:latin typeface="Bookman Old Style" panose="02050604050505020204" pitchFamily="18" charset="0"/>
                <a:cs typeface="Arial" panose="020B0604020202020204"/>
              </a:rPr>
              <a:t> $1000 </a:t>
            </a:r>
            <a:r>
              <a:rPr lang="en-US" sz="2400" dirty="0">
                <a:solidFill>
                  <a:schemeClr val="tx1"/>
                </a:solidFill>
                <a:latin typeface="Bookman Old Style" panose="02050604050505020204" pitchFamily="18" charset="0"/>
                <a:cs typeface="Arial" panose="020B0604020202020204"/>
              </a:rPr>
              <a:t>in education expenses </a:t>
            </a:r>
            <a:r>
              <a:rPr lang="en-US" sz="2400" u="sng" dirty="0">
                <a:solidFill>
                  <a:srgbClr val="FF0000"/>
                </a:solidFill>
                <a:latin typeface="Bookman Old Style" panose="02050604050505020204" pitchFamily="18" charset="0"/>
                <a:cs typeface="Arial" panose="020B0604020202020204"/>
              </a:rPr>
              <a:t>for the summer semester only</a:t>
            </a:r>
            <a:r>
              <a:rPr lang="en-US" sz="2400" b="1" dirty="0">
                <a:solidFill>
                  <a:schemeClr val="tx1"/>
                </a:solidFill>
                <a:latin typeface="Bookman Old Style" panose="02050604050505020204" pitchFamily="18" charset="0"/>
                <a:cs typeface="Arial" panose="020B0604020202020204"/>
              </a:rPr>
              <a:t>.</a:t>
            </a:r>
          </a:p>
          <a:p>
            <a:pPr>
              <a:buFont typeface="Arial,Sans-Serif" panose="020B0604020202020204" pitchFamily="34" charset="0"/>
              <a:buChar char="•"/>
            </a:pPr>
            <a:r>
              <a:rPr lang="en-US" sz="2400" b="1" dirty="0">
                <a:solidFill>
                  <a:schemeClr val="tx1"/>
                </a:solidFill>
                <a:latin typeface="Bookman Old Style" panose="02050604050505020204" pitchFamily="18" charset="0"/>
                <a:cs typeface="Arial" panose="020B0604020202020204"/>
              </a:rPr>
              <a:t>MUST </a:t>
            </a:r>
            <a:r>
              <a:rPr lang="en-US" sz="2400" dirty="0">
                <a:solidFill>
                  <a:schemeClr val="tx1"/>
                </a:solidFill>
                <a:latin typeface="Bookman Old Style" panose="02050604050505020204" pitchFamily="18" charset="0"/>
                <a:cs typeface="Arial" panose="020B0604020202020204"/>
              </a:rPr>
              <a:t>be enrolled in </a:t>
            </a:r>
            <a:r>
              <a:rPr lang="en-US" sz="2400" b="1" dirty="0">
                <a:solidFill>
                  <a:schemeClr val="tx1"/>
                </a:solidFill>
                <a:latin typeface="Bookman Old Style" panose="02050604050505020204" pitchFamily="18" charset="0"/>
                <a:cs typeface="Arial" panose="020B0604020202020204"/>
              </a:rPr>
              <a:t>at least 6 credit hours </a:t>
            </a:r>
            <a:r>
              <a:rPr lang="en-US" sz="2400" dirty="0">
                <a:solidFill>
                  <a:schemeClr val="tx1"/>
                </a:solidFill>
                <a:latin typeface="Bookman Old Style" panose="02050604050505020204" pitchFamily="18" charset="0"/>
                <a:cs typeface="Arial" panose="020B0604020202020204"/>
              </a:rPr>
              <a:t>in the current semester, summer semester.</a:t>
            </a:r>
            <a:endParaRPr lang="en-US" sz="2400" b="1" dirty="0">
              <a:solidFill>
                <a:schemeClr val="tx1"/>
              </a:solidFill>
              <a:latin typeface="Bookman Old Style" panose="02050604050505020204" pitchFamily="18" charset="0"/>
              <a:cs typeface="Arial" panose="020B0604020202020204"/>
            </a:endParaRPr>
          </a:p>
          <a:p>
            <a:pPr>
              <a:buFont typeface="Arial,Sans-Serif" panose="020B0604020202020204" pitchFamily="34" charset="0"/>
              <a:buChar char="•"/>
            </a:pPr>
            <a:r>
              <a:rPr lang="en-US" sz="2400" dirty="0">
                <a:solidFill>
                  <a:schemeClr val="tx1"/>
                </a:solidFill>
                <a:latin typeface="Bookman Old Style" panose="02050604050505020204" pitchFamily="18" charset="0"/>
                <a:cs typeface="Times New Roman"/>
              </a:rPr>
              <a:t> Helps offset tuition, books, or fees</a:t>
            </a:r>
            <a:endParaRPr lang="en-US" sz="2400" dirty="0">
              <a:solidFill>
                <a:schemeClr val="tx1"/>
              </a:solidFill>
              <a:latin typeface="Bookman Old Style" panose="02050604050505020204" pitchFamily="18" charset="0"/>
              <a:ea typeface="+mn-lt"/>
              <a:cs typeface="+mn-lt"/>
            </a:endParaRPr>
          </a:p>
          <a:p>
            <a:pPr>
              <a:buFont typeface="Arial,Sans-Serif" panose="020B0604020202020204" pitchFamily="34" charset="0"/>
              <a:buChar char="•"/>
            </a:pPr>
            <a:r>
              <a:rPr lang="en-US" sz="2400" dirty="0">
                <a:solidFill>
                  <a:schemeClr val="tx1"/>
                </a:solidFill>
                <a:latin typeface="Bookman Old Style" panose="02050604050505020204" pitchFamily="18" charset="0"/>
                <a:cs typeface="Times New Roman"/>
              </a:rPr>
              <a:t> </a:t>
            </a:r>
            <a:r>
              <a:rPr lang="en-US" sz="2400" b="1" u="sng" dirty="0">
                <a:solidFill>
                  <a:srgbClr val="FF0000"/>
                </a:solidFill>
                <a:latin typeface="Bookman Old Style" panose="02050604050505020204" pitchFamily="18" charset="0"/>
                <a:cs typeface="Times New Roman"/>
              </a:rPr>
              <a:t>Demonstrated Financial Need</a:t>
            </a:r>
            <a:r>
              <a:rPr lang="en-US" sz="2400" u="sng" dirty="0">
                <a:solidFill>
                  <a:schemeClr val="tx1"/>
                </a:solidFill>
                <a:latin typeface="Bookman Old Style" panose="02050604050505020204" pitchFamily="18" charset="0"/>
                <a:cs typeface="Times New Roman"/>
              </a:rPr>
              <a:t> </a:t>
            </a:r>
            <a:r>
              <a:rPr lang="en-US" sz="2400" dirty="0">
                <a:solidFill>
                  <a:schemeClr val="tx1"/>
                </a:solidFill>
                <a:latin typeface="Bookman Old Style" panose="02050604050505020204" pitchFamily="18" charset="0"/>
                <a:cs typeface="Times New Roman"/>
              </a:rPr>
              <a:t>based on info. from Financial Aid</a:t>
            </a:r>
            <a:endParaRPr lang="en-US" sz="2400" dirty="0">
              <a:solidFill>
                <a:schemeClr val="tx1"/>
              </a:solidFill>
              <a:latin typeface="Bookman Old Style" panose="02050604050505020204" pitchFamily="18" charset="0"/>
              <a:ea typeface="+mn-lt"/>
              <a:cs typeface="Times New Roman"/>
            </a:endParaRPr>
          </a:p>
          <a:p>
            <a:pPr lvl="1">
              <a:buFont typeface="Arial,Sans-Serif" panose="020B0604020202020204" pitchFamily="34" charset="0"/>
              <a:buChar char="•"/>
            </a:pPr>
            <a:r>
              <a:rPr lang="en-US" sz="2400" u="sng" dirty="0">
                <a:solidFill>
                  <a:schemeClr val="tx1"/>
                </a:solidFill>
                <a:latin typeface="Bookman Old Style" panose="02050604050505020204" pitchFamily="18" charset="0"/>
                <a:cs typeface="Times New Roman"/>
              </a:rPr>
              <a:t>International students </a:t>
            </a:r>
            <a:r>
              <a:rPr lang="en-US" sz="2400" dirty="0">
                <a:solidFill>
                  <a:schemeClr val="tx1"/>
                </a:solidFill>
                <a:latin typeface="Bookman Old Style" panose="02050604050505020204" pitchFamily="18" charset="0"/>
                <a:cs typeface="Times New Roman"/>
              </a:rPr>
              <a:t>must complete an online State-Aid application for the current academic year (2024-2025).</a:t>
            </a:r>
          </a:p>
          <a:p>
            <a:pPr lvl="1">
              <a:buFont typeface="Arial,Sans-Serif" panose="020B0604020202020204" pitchFamily="34" charset="0"/>
              <a:buChar char="•"/>
            </a:pPr>
            <a:r>
              <a:rPr lang="en-US" sz="2400" u="sng" dirty="0">
                <a:solidFill>
                  <a:schemeClr val="tx1"/>
                </a:solidFill>
                <a:latin typeface="Bookman Old Style" panose="02050604050505020204" pitchFamily="18" charset="0"/>
                <a:cs typeface="Times New Roman"/>
              </a:rPr>
              <a:t>Resident students </a:t>
            </a:r>
            <a:r>
              <a:rPr lang="en-US" sz="2400" dirty="0">
                <a:solidFill>
                  <a:schemeClr val="tx1"/>
                </a:solidFill>
                <a:latin typeface="Bookman Old Style" panose="02050604050505020204" pitchFamily="18" charset="0"/>
                <a:cs typeface="Times New Roman"/>
              </a:rPr>
              <a:t>must have submitted FAFSA for this academic year (2024-2025).</a:t>
            </a:r>
            <a:endParaRPr lang="en-US" sz="2400" dirty="0">
              <a:solidFill>
                <a:schemeClr val="tx1"/>
              </a:solidFill>
              <a:latin typeface="Bookman Old Style" panose="02050604050505020204" pitchFamily="18" charset="0"/>
              <a:ea typeface="+mn-lt"/>
              <a:cs typeface="+mn-lt"/>
            </a:endParaRPr>
          </a:p>
          <a:p>
            <a:pPr>
              <a:buFont typeface="Arial" panose="020B0604020202020204" pitchFamily="34" charset="0"/>
              <a:buChar char="•"/>
            </a:pP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10780465" y="6260752"/>
            <a:ext cx="1165963" cy="365125"/>
          </a:xfrm>
        </p:spPr>
        <p:txBody>
          <a:bodyPr/>
          <a:lstStyle/>
          <a:p>
            <a:fld id="{0955D03B-B1BC-47C9-A11B-B5D421465770}" type="datetime4">
              <a:rPr lang="en-US" b="1" smtClean="0"/>
              <a:t>June 24, 2024</a:t>
            </a:fld>
            <a:endParaRPr lang="en-US" b="1" dirty="0"/>
          </a:p>
        </p:txBody>
      </p:sp>
      <p:pic>
        <p:nvPicPr>
          <p:cNvPr id="7" name="Picture 6">
            <a:extLst>
              <a:ext uri="{FF2B5EF4-FFF2-40B4-BE49-F238E27FC236}">
                <a16:creationId xmlns:a16="http://schemas.microsoft.com/office/drawing/2014/main" id="{E77D4D73-EE45-43CC-827C-EC887B66F4E3}"/>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6" name="Slide Number Placeholder 3">
            <a:extLst>
              <a:ext uri="{FF2B5EF4-FFF2-40B4-BE49-F238E27FC236}">
                <a16:creationId xmlns:a16="http://schemas.microsoft.com/office/drawing/2014/main" id="{7F144B36-287F-B367-0524-E2C8158F3D52}"/>
              </a:ext>
            </a:extLst>
          </p:cNvPr>
          <p:cNvSpPr>
            <a:spLocks noGrp="1"/>
          </p:cNvSpPr>
          <p:nvPr>
            <p:ph type="sldNum" sz="quarter" idx="12"/>
          </p:nvPr>
        </p:nvSpPr>
        <p:spPr>
          <a:xfrm>
            <a:off x="3443317" y="6371880"/>
            <a:ext cx="4886035"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Tree>
    <p:extLst>
      <p:ext uri="{BB962C8B-B14F-4D97-AF65-F5344CB8AC3E}">
        <p14:creationId xmlns:p14="http://schemas.microsoft.com/office/powerpoint/2010/main" val="3682963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207" y="707505"/>
            <a:ext cx="10058400" cy="784771"/>
          </a:xfrm>
        </p:spPr>
        <p:txBody>
          <a:bodyPr/>
          <a:lstStyle/>
          <a:p>
            <a:r>
              <a:rPr lang="en-US" dirty="0">
                <a:solidFill>
                  <a:schemeClr val="tx1"/>
                </a:solidFill>
                <a:latin typeface="Bookman Old Style" panose="02050604050505020204" pitchFamily="18" charset="0"/>
                <a:cs typeface="Times New Roman"/>
              </a:rPr>
              <a:t>GSF Application Scoring</a:t>
            </a:r>
          </a:p>
        </p:txBody>
      </p:sp>
      <p:sp>
        <p:nvSpPr>
          <p:cNvPr id="3" name="Content Placeholder 2"/>
          <p:cNvSpPr>
            <a:spLocks noGrp="1"/>
          </p:cNvSpPr>
          <p:nvPr>
            <p:ph idx="1"/>
          </p:nvPr>
        </p:nvSpPr>
        <p:spPr>
          <a:xfrm>
            <a:off x="409113" y="1544309"/>
            <a:ext cx="11720945" cy="4361102"/>
          </a:xfrm>
        </p:spPr>
        <p:txBody>
          <a:bodyPr vert="horz" lIns="0" tIns="45720" rIns="0" bIns="45720" rtlCol="0" anchor="t">
            <a:noAutofit/>
          </a:bodyPr>
          <a:lstStyle/>
          <a:p>
            <a:pPr marL="0" indent="0">
              <a:buNone/>
            </a:pPr>
            <a:r>
              <a:rPr lang="en-US" sz="2300" u="sng" dirty="0">
                <a:solidFill>
                  <a:srgbClr val="FF0000"/>
                </a:solidFill>
                <a:latin typeface="Bookman Old Style" panose="02050604050505020204" pitchFamily="18" charset="0"/>
                <a:cs typeface="Times New Roman"/>
              </a:rPr>
              <a:t>60%</a:t>
            </a:r>
            <a:r>
              <a:rPr lang="en-US" sz="2300" dirty="0">
                <a:solidFill>
                  <a:srgbClr val="FF0000"/>
                </a:solidFill>
                <a:latin typeface="Bookman Old Style" panose="02050604050505020204" pitchFamily="18" charset="0"/>
                <a:cs typeface="Times New Roman"/>
              </a:rPr>
              <a:t> of the overall score comes from the application; </a:t>
            </a:r>
            <a:r>
              <a:rPr lang="en-US" sz="2300" u="sng" dirty="0">
                <a:solidFill>
                  <a:srgbClr val="FF0000"/>
                </a:solidFill>
                <a:latin typeface="Bookman Old Style" panose="02050604050505020204" pitchFamily="18" charset="0"/>
                <a:cs typeface="Times New Roman"/>
              </a:rPr>
              <a:t>40%</a:t>
            </a:r>
            <a:r>
              <a:rPr lang="en-US" sz="2300" dirty="0">
                <a:solidFill>
                  <a:srgbClr val="FF0000"/>
                </a:solidFill>
                <a:latin typeface="Bookman Old Style" panose="02050604050505020204" pitchFamily="18" charset="0"/>
                <a:cs typeface="Times New Roman"/>
              </a:rPr>
              <a:t> of the score is from financial info provided by the Financial Aid Office</a:t>
            </a:r>
          </a:p>
          <a:p>
            <a:pPr marL="0" indent="0">
              <a:buNone/>
            </a:pPr>
            <a:r>
              <a:rPr lang="en-US" sz="2300" u="sng" dirty="0">
                <a:solidFill>
                  <a:schemeClr val="tx1"/>
                </a:solidFill>
                <a:latin typeface="Bookman Old Style" panose="02050604050505020204" pitchFamily="18" charset="0"/>
                <a:cs typeface="Times New Roman"/>
              </a:rPr>
              <a:t>Scoring</a:t>
            </a:r>
          </a:p>
          <a:p>
            <a:pPr>
              <a:buFont typeface="Arial" panose="020B0604020202020204" pitchFamily="34" charset="0"/>
              <a:buChar char="•"/>
            </a:pPr>
            <a:r>
              <a:rPr lang="en-US" sz="2300" dirty="0">
                <a:solidFill>
                  <a:schemeClr val="tx1"/>
                </a:solidFill>
                <a:latin typeface="Bookman Old Style" panose="02050604050505020204" pitchFamily="18" charset="0"/>
                <a:cs typeface="Times New Roman"/>
              </a:rPr>
              <a:t>Background </a:t>
            </a:r>
            <a:r>
              <a:rPr lang="en-US" sz="2300" b="1" dirty="0">
                <a:solidFill>
                  <a:schemeClr val="tx1"/>
                </a:solidFill>
                <a:latin typeface="Bookman Old Style" panose="02050604050505020204" pitchFamily="18" charset="0"/>
                <a:cs typeface="Times New Roman"/>
              </a:rPr>
              <a:t>(30 points) </a:t>
            </a:r>
            <a:endParaRPr lang="en-US" sz="2300" b="1" dirty="0">
              <a:solidFill>
                <a:schemeClr val="tx1"/>
              </a:solidFill>
              <a:latin typeface="Bookman Old Style" panose="02050604050505020204" pitchFamily="18" charset="0"/>
              <a:cs typeface="Times New Roman" panose="02020603050405020304" pitchFamily="18" charset="0"/>
            </a:endParaRPr>
          </a:p>
          <a:p>
            <a:pPr marL="383540" lvl="1">
              <a:buFont typeface="Arial" panose="020B0604020202020204" pitchFamily="34" charset="0"/>
              <a:buChar char="•"/>
            </a:pPr>
            <a:r>
              <a:rPr lang="en-US" sz="2300" dirty="0">
                <a:solidFill>
                  <a:schemeClr val="tx1"/>
                </a:solidFill>
                <a:latin typeface="Bookman Old Style" panose="02050604050505020204" pitchFamily="18" charset="0"/>
                <a:cs typeface="Times New Roman"/>
              </a:rPr>
              <a:t>Interest stated, Financial needs, Pursued other funding</a:t>
            </a:r>
          </a:p>
          <a:p>
            <a:pPr>
              <a:buFont typeface="Arial" panose="020B0604020202020204" pitchFamily="34" charset="0"/>
              <a:buChar char="•"/>
            </a:pPr>
            <a:r>
              <a:rPr lang="en-US" sz="2300" dirty="0">
                <a:solidFill>
                  <a:schemeClr val="tx1"/>
                </a:solidFill>
                <a:latin typeface="Bookman Old Style" panose="02050604050505020204" pitchFamily="18" charset="0"/>
                <a:cs typeface="Times New Roman"/>
              </a:rPr>
              <a:t> Benefits </a:t>
            </a:r>
            <a:r>
              <a:rPr lang="en-US" sz="2300" b="1" dirty="0">
                <a:solidFill>
                  <a:schemeClr val="tx1"/>
                </a:solidFill>
                <a:latin typeface="Bookman Old Style" panose="02050604050505020204" pitchFamily="18" charset="0"/>
                <a:cs typeface="Times New Roman"/>
              </a:rPr>
              <a:t>(20 points) </a:t>
            </a:r>
            <a:endParaRPr lang="en-US" sz="2300" b="1" dirty="0">
              <a:solidFill>
                <a:schemeClr val="tx1"/>
              </a:solidFill>
              <a:latin typeface="Bookman Old Style" panose="02050604050505020204" pitchFamily="18" charset="0"/>
              <a:cs typeface="Times New Roman" panose="02020603050405020304" pitchFamily="18" charset="0"/>
            </a:endParaRPr>
          </a:p>
          <a:p>
            <a:pPr marL="383540" lvl="1">
              <a:buFont typeface="Arial" panose="020B0604020202020204" pitchFamily="34" charset="0"/>
              <a:buChar char="•"/>
            </a:pPr>
            <a:r>
              <a:rPr lang="en-US" sz="2300" dirty="0">
                <a:solidFill>
                  <a:schemeClr val="tx1"/>
                </a:solidFill>
                <a:latin typeface="Bookman Old Style" panose="02050604050505020204" pitchFamily="18" charset="0"/>
                <a:cs typeface="Times New Roman"/>
              </a:rPr>
              <a:t>Explain usage of fund – degree completion.</a:t>
            </a:r>
          </a:p>
          <a:p>
            <a:pPr>
              <a:buFont typeface="Arial" panose="020B0604020202020204" pitchFamily="34" charset="0"/>
              <a:buChar char="•"/>
            </a:pPr>
            <a:r>
              <a:rPr lang="en-US" sz="2300" dirty="0">
                <a:solidFill>
                  <a:schemeClr val="tx1"/>
                </a:solidFill>
                <a:latin typeface="Bookman Old Style" panose="02050604050505020204" pitchFamily="18" charset="0"/>
                <a:cs typeface="Times New Roman"/>
              </a:rPr>
              <a:t> Composition </a:t>
            </a:r>
            <a:r>
              <a:rPr lang="en-US" sz="2300" b="1" dirty="0">
                <a:solidFill>
                  <a:schemeClr val="tx1"/>
                </a:solidFill>
                <a:latin typeface="Bookman Old Style" panose="02050604050505020204" pitchFamily="18" charset="0"/>
                <a:cs typeface="Times New Roman"/>
              </a:rPr>
              <a:t>(10 points) </a:t>
            </a:r>
            <a:endParaRPr lang="en-US" sz="2300" b="1" dirty="0">
              <a:solidFill>
                <a:schemeClr val="tx1"/>
              </a:solidFill>
              <a:latin typeface="Bookman Old Style" panose="02050604050505020204" pitchFamily="18" charset="0"/>
              <a:cs typeface="Times New Roman" panose="02020603050405020304" pitchFamily="18" charset="0"/>
            </a:endParaRPr>
          </a:p>
          <a:p>
            <a:pPr marL="383540" lvl="1">
              <a:buFont typeface="Arial" panose="020B0604020202020204" pitchFamily="34" charset="0"/>
              <a:buChar char="•"/>
            </a:pPr>
            <a:r>
              <a:rPr lang="en-US" sz="2300" dirty="0">
                <a:solidFill>
                  <a:schemeClr val="tx1"/>
                </a:solidFill>
                <a:latin typeface="Bookman Old Style" panose="02050604050505020204" pitchFamily="18" charset="0"/>
                <a:cs typeface="Times New Roman"/>
              </a:rPr>
              <a:t>Flows logically, technical terms defined.</a:t>
            </a:r>
          </a:p>
          <a:p>
            <a:pPr marL="90932">
              <a:buFont typeface="Arial" panose="020B0604020202020204" pitchFamily="34" charset="0"/>
              <a:buChar char="•"/>
            </a:pPr>
            <a:r>
              <a:rPr lang="en-US" sz="2300" dirty="0">
                <a:solidFill>
                  <a:schemeClr val="tx1"/>
                </a:solidFill>
                <a:latin typeface="Bookman Old Style" panose="02050604050505020204" pitchFamily="18" charset="0"/>
                <a:cs typeface="Times New Roman"/>
              </a:rPr>
              <a:t>Financial Aid Office data </a:t>
            </a:r>
            <a:r>
              <a:rPr lang="en-US" sz="2300" b="1" dirty="0">
                <a:solidFill>
                  <a:schemeClr val="tx1"/>
                </a:solidFill>
                <a:latin typeface="Bookman Old Style" panose="02050604050505020204" pitchFamily="18" charset="0"/>
                <a:cs typeface="Times New Roman"/>
              </a:rPr>
              <a:t>(40 points)</a:t>
            </a:r>
            <a:endParaRPr lang="en-US" sz="2300" dirty="0">
              <a:solidFill>
                <a:schemeClr val="tx1"/>
              </a:solidFill>
              <a:latin typeface="Bookman Old Style" panose="02050604050505020204" pitchFamily="18" charset="0"/>
              <a:cs typeface="Times New Roman"/>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10734283" y="6270954"/>
            <a:ext cx="1165963" cy="365125"/>
          </a:xfrm>
        </p:spPr>
        <p:txBody>
          <a:bodyPr/>
          <a:lstStyle/>
          <a:p>
            <a:fld id="{0E4FE631-435E-4BA7-AA7B-730DBB8DBFD7}" type="datetime4">
              <a:rPr lang="en-US" b="1" smtClean="0"/>
              <a:t>June 24, 2024</a:t>
            </a:fld>
            <a:endParaRPr lang="en-US" b="1" dirty="0"/>
          </a:p>
        </p:txBody>
      </p:sp>
      <p:sp>
        <p:nvSpPr>
          <p:cNvPr id="7" name="TextBox 6">
            <a:extLst>
              <a:ext uri="{FF2B5EF4-FFF2-40B4-BE49-F238E27FC236}">
                <a16:creationId xmlns:a16="http://schemas.microsoft.com/office/drawing/2014/main" id="{461829E4-A6A9-434A-A5A2-26147FE1053D}"/>
              </a:ext>
            </a:extLst>
          </p:cNvPr>
          <p:cNvSpPr txBox="1"/>
          <p:nvPr/>
        </p:nvSpPr>
        <p:spPr>
          <a:xfrm>
            <a:off x="7576243" y="5259080"/>
            <a:ext cx="4553815" cy="646331"/>
          </a:xfrm>
          <a:prstGeom prst="rect">
            <a:avLst/>
          </a:prstGeom>
          <a:noFill/>
        </p:spPr>
        <p:txBody>
          <a:bodyPr wrap="square" rtlCol="0">
            <a:spAutoFit/>
          </a:bodyPr>
          <a:lstStyle/>
          <a:p>
            <a:r>
              <a:rPr lang="en-US" sz="3600" b="1" dirty="0">
                <a:solidFill>
                  <a:schemeClr val="accent2"/>
                </a:solidFill>
                <a:latin typeface="Bookman Old Style" panose="02050604050505020204" pitchFamily="18" charset="0"/>
                <a:cs typeface="Times New Roman" panose="02020603050405020304" pitchFamily="18" charset="0"/>
              </a:rPr>
              <a:t>500 WORDS MAX</a:t>
            </a:r>
          </a:p>
        </p:txBody>
      </p:sp>
      <p:pic>
        <p:nvPicPr>
          <p:cNvPr id="8" name="Picture 7">
            <a:extLst>
              <a:ext uri="{FF2B5EF4-FFF2-40B4-BE49-F238E27FC236}">
                <a16:creationId xmlns:a16="http://schemas.microsoft.com/office/drawing/2014/main" id="{791589F5-3C42-42D4-A033-934C8EB0B674}"/>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pic>
        <p:nvPicPr>
          <p:cNvPr id="10" name="Picture 9" descr="A close up of text on a white background&#10;&#10;Description automatically generated">
            <a:extLst>
              <a:ext uri="{FF2B5EF4-FFF2-40B4-BE49-F238E27FC236}">
                <a16:creationId xmlns:a16="http://schemas.microsoft.com/office/drawing/2014/main" id="{A6F6D76C-C983-A22D-FFE4-326E43FFBE5E}"/>
              </a:ext>
            </a:extLst>
          </p:cNvPr>
          <p:cNvPicPr>
            <a:picLocks noChangeAspect="1"/>
          </p:cNvPicPr>
          <p:nvPr/>
        </p:nvPicPr>
        <p:blipFill>
          <a:blip r:embed="rId4"/>
          <a:stretch>
            <a:fillRect/>
          </a:stretch>
        </p:blipFill>
        <p:spPr>
          <a:xfrm>
            <a:off x="9304775" y="3034910"/>
            <a:ext cx="2337788" cy="1980035"/>
          </a:xfrm>
          <a:prstGeom prst="rect">
            <a:avLst/>
          </a:prstGeom>
        </p:spPr>
      </p:pic>
      <p:sp>
        <p:nvSpPr>
          <p:cNvPr id="4" name="Slide Number Placeholder 3">
            <a:extLst>
              <a:ext uri="{FF2B5EF4-FFF2-40B4-BE49-F238E27FC236}">
                <a16:creationId xmlns:a16="http://schemas.microsoft.com/office/drawing/2014/main" id="{6CB4AA70-E7FB-8758-1452-62F78875C289}"/>
              </a:ext>
            </a:extLst>
          </p:cNvPr>
          <p:cNvSpPr>
            <a:spLocks noGrp="1"/>
          </p:cNvSpPr>
          <p:nvPr>
            <p:ph type="sldNum" sz="quarter" idx="12"/>
          </p:nvPr>
        </p:nvSpPr>
        <p:spPr>
          <a:xfrm>
            <a:off x="3563389" y="6372462"/>
            <a:ext cx="4886035"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Tree>
    <p:extLst>
      <p:ext uri="{BB962C8B-B14F-4D97-AF65-F5344CB8AC3E}">
        <p14:creationId xmlns:p14="http://schemas.microsoft.com/office/powerpoint/2010/main" val="327981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0B2A-F290-4F65-B93F-B7F7C88B9538}"/>
              </a:ext>
            </a:extLst>
          </p:cNvPr>
          <p:cNvSpPr>
            <a:spLocks noGrp="1"/>
          </p:cNvSpPr>
          <p:nvPr>
            <p:ph type="title"/>
          </p:nvPr>
        </p:nvSpPr>
        <p:spPr/>
        <p:txBody>
          <a:bodyPr>
            <a:normAutofit/>
          </a:bodyPr>
          <a:lstStyle/>
          <a:p>
            <a:r>
              <a:rPr lang="en-US" sz="4000" dirty="0">
                <a:latin typeface="Bookman Old Style" panose="02050604050505020204" pitchFamily="18" charset="0"/>
                <a:cs typeface="Times New Roman"/>
              </a:rPr>
              <a:t>Scoring for Graduate Scholarship Fund</a:t>
            </a:r>
          </a:p>
        </p:txBody>
      </p:sp>
      <p:sp>
        <p:nvSpPr>
          <p:cNvPr id="3" name="Content Placeholder 2">
            <a:extLst>
              <a:ext uri="{FF2B5EF4-FFF2-40B4-BE49-F238E27FC236}">
                <a16:creationId xmlns:a16="http://schemas.microsoft.com/office/drawing/2014/main" id="{D4F51F86-FD63-460C-8409-31DD0160E8DC}"/>
              </a:ext>
            </a:extLst>
          </p:cNvPr>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sz="2800" b="1" dirty="0">
                <a:solidFill>
                  <a:schemeClr val="accent2"/>
                </a:solidFill>
                <a:latin typeface="Bookman Old Style" panose="02050604050505020204" pitchFamily="18" charset="0"/>
                <a:cs typeface="Times New Roman"/>
              </a:rPr>
              <a:t> 40% </a:t>
            </a:r>
            <a:r>
              <a:rPr lang="en-US" sz="2800" dirty="0">
                <a:latin typeface="Bookman Old Style" panose="02050604050505020204" pitchFamily="18" charset="0"/>
                <a:cs typeface="Times New Roman"/>
              </a:rPr>
              <a:t>of the total score will be based on financial info from your FAFSA or State Aid Form that the Financial Aid Office will provide </a:t>
            </a:r>
            <a:endParaRPr lang="en-US" sz="2800" dirty="0">
              <a:latin typeface="Bookman Old Style" panose="02050604050505020204" pitchFamily="18" charset="0"/>
              <a:cs typeface="Times New Roman" panose="02020603050405020304" pitchFamily="18" charset="0"/>
            </a:endParaRPr>
          </a:p>
          <a:p>
            <a:pPr>
              <a:buFont typeface="Arial" panose="020B0604020202020204" pitchFamily="34" charset="0"/>
              <a:buChar char="•"/>
            </a:pPr>
            <a:r>
              <a:rPr lang="en-US" sz="2800" b="1" dirty="0">
                <a:solidFill>
                  <a:schemeClr val="accent2"/>
                </a:solidFill>
                <a:latin typeface="Bookman Old Style" panose="02050604050505020204" pitchFamily="18" charset="0"/>
                <a:cs typeface="Times New Roman"/>
              </a:rPr>
              <a:t> 60% </a:t>
            </a:r>
            <a:r>
              <a:rPr lang="en-US" sz="2800" dirty="0">
                <a:latin typeface="Bookman Old Style" panose="02050604050505020204" pitchFamily="18" charset="0"/>
                <a:cs typeface="Times New Roman"/>
              </a:rPr>
              <a:t>of the total score will be based on the application that you submit</a:t>
            </a:r>
          </a:p>
        </p:txBody>
      </p:sp>
      <p:sp>
        <p:nvSpPr>
          <p:cNvPr id="4" name="Date Placeholder 3">
            <a:extLst>
              <a:ext uri="{FF2B5EF4-FFF2-40B4-BE49-F238E27FC236}">
                <a16:creationId xmlns:a16="http://schemas.microsoft.com/office/drawing/2014/main" id="{4E11323B-AF70-4F7D-A897-BB59118B4F6B}"/>
              </a:ext>
            </a:extLst>
          </p:cNvPr>
          <p:cNvSpPr>
            <a:spLocks noGrp="1"/>
          </p:cNvSpPr>
          <p:nvPr>
            <p:ph type="dt" sz="half" idx="10"/>
          </p:nvPr>
        </p:nvSpPr>
        <p:spPr>
          <a:xfrm>
            <a:off x="10771228" y="6270955"/>
            <a:ext cx="1165963" cy="365125"/>
          </a:xfrm>
        </p:spPr>
        <p:txBody>
          <a:bodyPr/>
          <a:lstStyle/>
          <a:p>
            <a:fld id="{9D21B4D2-6FE6-4E71-8186-6B2D22D4024B}" type="datetime4">
              <a:rPr lang="en-US" b="1" smtClean="0"/>
              <a:t>June 24, 2024</a:t>
            </a:fld>
            <a:endParaRPr lang="en-US" b="1" dirty="0"/>
          </a:p>
        </p:txBody>
      </p:sp>
      <p:pic>
        <p:nvPicPr>
          <p:cNvPr id="7" name="Picture 6">
            <a:extLst>
              <a:ext uri="{FF2B5EF4-FFF2-40B4-BE49-F238E27FC236}">
                <a16:creationId xmlns:a16="http://schemas.microsoft.com/office/drawing/2014/main" id="{C56B872E-8A22-4F74-8763-6CF113A06F82}"/>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5" name="Slide Number Placeholder 3">
            <a:extLst>
              <a:ext uri="{FF2B5EF4-FFF2-40B4-BE49-F238E27FC236}">
                <a16:creationId xmlns:a16="http://schemas.microsoft.com/office/drawing/2014/main" id="{C0CABB62-586B-2D6A-822F-CD7101D2E75A}"/>
              </a:ext>
            </a:extLst>
          </p:cNvPr>
          <p:cNvSpPr>
            <a:spLocks noGrp="1"/>
          </p:cNvSpPr>
          <p:nvPr>
            <p:ph type="sldNum" sz="quarter" idx="12"/>
          </p:nvPr>
        </p:nvSpPr>
        <p:spPr>
          <a:xfrm>
            <a:off x="3352800" y="6270955"/>
            <a:ext cx="4886035"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Tree>
    <p:extLst>
      <p:ext uri="{BB962C8B-B14F-4D97-AF65-F5344CB8AC3E}">
        <p14:creationId xmlns:p14="http://schemas.microsoft.com/office/powerpoint/2010/main" val="2863170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AF1AD-1AD1-44D7-A01F-90D3AC64D2F5}"/>
              </a:ext>
            </a:extLst>
          </p:cNvPr>
          <p:cNvSpPr>
            <a:spLocks noGrp="1"/>
          </p:cNvSpPr>
          <p:nvPr>
            <p:ph type="title"/>
          </p:nvPr>
        </p:nvSpPr>
        <p:spPr>
          <a:xfrm>
            <a:off x="1097280" y="886691"/>
            <a:ext cx="10058400" cy="850669"/>
          </a:xfrm>
        </p:spPr>
        <p:txBody>
          <a:bodyPr/>
          <a:lstStyle/>
          <a:p>
            <a:r>
              <a:rPr lang="en-US" dirty="0">
                <a:latin typeface="Bookman Old Style" panose="02050604050505020204" pitchFamily="18" charset="0"/>
                <a:cs typeface="Times New Roman"/>
              </a:rPr>
              <a:t>HSC Rural Rotation Grant</a:t>
            </a:r>
          </a:p>
        </p:txBody>
      </p:sp>
      <p:sp>
        <p:nvSpPr>
          <p:cNvPr id="3" name="Content Placeholder 2">
            <a:extLst>
              <a:ext uri="{FF2B5EF4-FFF2-40B4-BE49-F238E27FC236}">
                <a16:creationId xmlns:a16="http://schemas.microsoft.com/office/drawing/2014/main" id="{8F8A89E5-6DFF-4E9D-A888-523AFE424502}"/>
              </a:ext>
            </a:extLst>
          </p:cNvPr>
          <p:cNvSpPr>
            <a:spLocks noGrp="1"/>
          </p:cNvSpPr>
          <p:nvPr>
            <p:ph idx="1"/>
          </p:nvPr>
        </p:nvSpPr>
        <p:spPr>
          <a:xfrm>
            <a:off x="480291" y="1845734"/>
            <a:ext cx="11416145" cy="4023360"/>
          </a:xfrm>
        </p:spPr>
        <p:txBody>
          <a:bodyPr vert="horz" lIns="0" tIns="45720" rIns="0" bIns="45720" rtlCol="0" anchor="t">
            <a:normAutofit/>
          </a:bodyPr>
          <a:lstStyle/>
          <a:p>
            <a:pPr>
              <a:buFont typeface="Arial" panose="020B0604020202020204" pitchFamily="34" charset="0"/>
              <a:buChar char="•"/>
            </a:pPr>
            <a:r>
              <a:rPr lang="en-US" sz="2800" dirty="0">
                <a:solidFill>
                  <a:schemeClr val="tx1"/>
                </a:solidFill>
                <a:latin typeface="Bookman Old Style" panose="02050604050505020204" pitchFamily="18" charset="0"/>
                <a:cs typeface="Times New Roman"/>
              </a:rPr>
              <a:t> </a:t>
            </a:r>
            <a:r>
              <a:rPr lang="en-US" sz="2400" dirty="0">
                <a:solidFill>
                  <a:srgbClr val="222222"/>
                </a:solidFill>
                <a:latin typeface="Bookman Old Style" panose="02050604050505020204" pitchFamily="18" charset="0"/>
                <a:cs typeface="Times New Roman"/>
              </a:rPr>
              <a:t>Funding; the result of an annual appropriation from the</a:t>
            </a:r>
            <a:r>
              <a:rPr lang="en-US" sz="2400" b="0" i="0" dirty="0">
                <a:solidFill>
                  <a:srgbClr val="222222"/>
                </a:solidFill>
                <a:effectLst/>
                <a:latin typeface="Bookman Old Style" panose="02050604050505020204" pitchFamily="18" charset="0"/>
              </a:rPr>
              <a:t> New Mexico Legislature.</a:t>
            </a:r>
          </a:p>
          <a:p>
            <a:pPr>
              <a:buFont typeface="Arial" panose="020B0604020202020204" pitchFamily="34" charset="0"/>
              <a:buChar char="•"/>
            </a:pPr>
            <a:r>
              <a:rPr lang="en-US" sz="2400" dirty="0">
                <a:solidFill>
                  <a:srgbClr val="222222"/>
                </a:solidFill>
                <a:latin typeface="Bookman Old Style" panose="02050604050505020204" pitchFamily="18" charset="0"/>
              </a:rPr>
              <a:t> Assistance for </a:t>
            </a:r>
            <a:r>
              <a:rPr lang="en-US" sz="2400" b="0" i="0" dirty="0">
                <a:solidFill>
                  <a:srgbClr val="222222"/>
                </a:solidFill>
                <a:effectLst/>
                <a:latin typeface="Bookman Old Style" panose="02050604050505020204" pitchFamily="18" charset="0"/>
              </a:rPr>
              <a:t>UNM Health Sciences graduate students </a:t>
            </a:r>
            <a:r>
              <a:rPr lang="en-US" sz="2400" b="1" i="0" dirty="0">
                <a:solidFill>
                  <a:srgbClr val="222222"/>
                </a:solidFill>
                <a:effectLst/>
                <a:latin typeface="Bookman Old Style" panose="02050604050505020204" pitchFamily="18" charset="0"/>
              </a:rPr>
              <a:t>completing rotations in underserved and rural areas of New Mexico</a:t>
            </a:r>
            <a:r>
              <a:rPr lang="en-US" sz="2400" b="0" i="0" dirty="0">
                <a:solidFill>
                  <a:srgbClr val="222222"/>
                </a:solidFill>
                <a:effectLst/>
                <a:latin typeface="Bookman Old Style" panose="02050604050505020204" pitchFamily="18" charset="0"/>
              </a:rPr>
              <a:t>. </a:t>
            </a:r>
          </a:p>
          <a:p>
            <a:pPr lvl="1">
              <a:buFont typeface="Arial" panose="020B0604020202020204" pitchFamily="34" charset="0"/>
              <a:buChar char="•"/>
            </a:pPr>
            <a:r>
              <a:rPr lang="en-US" sz="2200" dirty="0">
                <a:solidFill>
                  <a:srgbClr val="222222"/>
                </a:solidFill>
                <a:latin typeface="Bookman Old Style" panose="02050604050505020204" pitchFamily="18" charset="0"/>
              </a:rPr>
              <a:t>All areas of New Mexico EXCEPT Albuquerque, Las Cruces, Rio Ranch, and Santa Fe UNLESS serving an underserved population.</a:t>
            </a:r>
            <a:endParaRPr lang="en-US" sz="2200" b="0" i="0" dirty="0">
              <a:solidFill>
                <a:srgbClr val="222222"/>
              </a:solidFill>
              <a:effectLst/>
              <a:latin typeface="Bookman Old Style" panose="02050604050505020204" pitchFamily="18" charset="0"/>
            </a:endParaRPr>
          </a:p>
          <a:p>
            <a:pPr>
              <a:buFont typeface="Arial" panose="020B0604020202020204" pitchFamily="34" charset="0"/>
              <a:buChar char="•"/>
            </a:pPr>
            <a:r>
              <a:rPr lang="en-US" sz="2400" b="0" i="0" dirty="0">
                <a:solidFill>
                  <a:srgbClr val="222222"/>
                </a:solidFill>
                <a:effectLst/>
                <a:latin typeface="Bookman Old Style" panose="02050604050505020204" pitchFamily="18" charset="0"/>
              </a:rPr>
              <a:t>The HSC Rural Rotation grant can help offset travel, housing, and other costs associated with completing rotations in rural areas.</a:t>
            </a:r>
            <a:endParaRPr lang="en-US" sz="2800" dirty="0">
              <a:solidFill>
                <a:schemeClr val="tx1"/>
              </a:solidFill>
              <a:latin typeface="Bookman Old Style" panose="02050604050505020204" pitchFamily="18" charset="0"/>
              <a:cs typeface="Times New Roman"/>
            </a:endParaRPr>
          </a:p>
        </p:txBody>
      </p:sp>
      <p:sp>
        <p:nvSpPr>
          <p:cNvPr id="4" name="Date Placeholder 3">
            <a:extLst>
              <a:ext uri="{FF2B5EF4-FFF2-40B4-BE49-F238E27FC236}">
                <a16:creationId xmlns:a16="http://schemas.microsoft.com/office/drawing/2014/main" id="{49F933E0-FEAA-4D7A-883A-1A87168FF5BB}"/>
              </a:ext>
            </a:extLst>
          </p:cNvPr>
          <p:cNvSpPr>
            <a:spLocks noGrp="1"/>
          </p:cNvSpPr>
          <p:nvPr>
            <p:ph type="dt" sz="half" idx="10"/>
          </p:nvPr>
        </p:nvSpPr>
        <p:spPr>
          <a:xfrm>
            <a:off x="10800992" y="6270955"/>
            <a:ext cx="1165963" cy="365125"/>
          </a:xfrm>
        </p:spPr>
        <p:txBody>
          <a:bodyPr/>
          <a:lstStyle/>
          <a:p>
            <a:fld id="{70F300AC-0EE7-4720-852D-F0B0D6A093A1}" type="datetime4">
              <a:rPr lang="en-US" b="1" smtClean="0"/>
              <a:t>June 24, 2024</a:t>
            </a:fld>
            <a:endParaRPr lang="en-US" b="1" dirty="0"/>
          </a:p>
        </p:txBody>
      </p:sp>
      <p:sp>
        <p:nvSpPr>
          <p:cNvPr id="8" name="TextBox 7">
            <a:extLst>
              <a:ext uri="{FF2B5EF4-FFF2-40B4-BE49-F238E27FC236}">
                <a16:creationId xmlns:a16="http://schemas.microsoft.com/office/drawing/2014/main" id="{DFFD67EC-CB5B-4320-B44B-79384DDEC69F}"/>
              </a:ext>
            </a:extLst>
          </p:cNvPr>
          <p:cNvSpPr txBox="1"/>
          <p:nvPr/>
        </p:nvSpPr>
        <p:spPr>
          <a:xfrm>
            <a:off x="1263003" y="5139731"/>
            <a:ext cx="9969361" cy="769441"/>
          </a:xfrm>
          <a:prstGeom prst="rect">
            <a:avLst/>
          </a:prstGeom>
          <a:noFill/>
        </p:spPr>
        <p:txBody>
          <a:bodyPr wrap="square" lIns="91440" tIns="45720" rIns="91440" bIns="45720" rtlCol="0" anchor="t">
            <a:spAutoFit/>
          </a:bodyPr>
          <a:lstStyle/>
          <a:p>
            <a:r>
              <a:rPr lang="en-US" sz="4400" dirty="0">
                <a:solidFill>
                  <a:srgbClr val="C00000"/>
                </a:solidFill>
                <a:latin typeface="Bookman Old Style" panose="02050604050505020204" pitchFamily="18" charset="0"/>
              </a:rPr>
              <a:t>Health Sciences students ONLY</a:t>
            </a:r>
            <a:endParaRPr lang="en-US" sz="4400" dirty="0">
              <a:solidFill>
                <a:srgbClr val="C00000"/>
              </a:solidFill>
              <a:latin typeface="Bookman Old Style" panose="02050604050505020204" pitchFamily="18" charset="0"/>
              <a:cs typeface="Arial"/>
            </a:endParaRPr>
          </a:p>
        </p:txBody>
      </p:sp>
      <p:pic>
        <p:nvPicPr>
          <p:cNvPr id="13" name="Picture 12" descr="A picture containing text, clipart&#10;&#10;Description automatically generated">
            <a:extLst>
              <a:ext uri="{FF2B5EF4-FFF2-40B4-BE49-F238E27FC236}">
                <a16:creationId xmlns:a16="http://schemas.microsoft.com/office/drawing/2014/main" id="{019E9D29-17B7-BE87-826F-AA30A0F1483C}"/>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5" name="Slide Number Placeholder 3">
            <a:extLst>
              <a:ext uri="{FF2B5EF4-FFF2-40B4-BE49-F238E27FC236}">
                <a16:creationId xmlns:a16="http://schemas.microsoft.com/office/drawing/2014/main" id="{BAEF8430-7BF5-7FE7-98B1-EF9802FFC28D}"/>
              </a:ext>
            </a:extLst>
          </p:cNvPr>
          <p:cNvSpPr>
            <a:spLocks noGrp="1"/>
          </p:cNvSpPr>
          <p:nvPr>
            <p:ph type="sldNum" sz="quarter" idx="12"/>
          </p:nvPr>
        </p:nvSpPr>
        <p:spPr>
          <a:xfrm>
            <a:off x="3352800" y="6270955"/>
            <a:ext cx="4886035"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Tree>
    <p:extLst>
      <p:ext uri="{BB962C8B-B14F-4D97-AF65-F5344CB8AC3E}">
        <p14:creationId xmlns:p14="http://schemas.microsoft.com/office/powerpoint/2010/main" val="379938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EE6C7-7691-4053-8D1D-7071D52F109A}"/>
              </a:ext>
            </a:extLst>
          </p:cNvPr>
          <p:cNvSpPr>
            <a:spLocks noGrp="1"/>
          </p:cNvSpPr>
          <p:nvPr>
            <p:ph type="title"/>
          </p:nvPr>
        </p:nvSpPr>
        <p:spPr>
          <a:xfrm>
            <a:off x="990932" y="763007"/>
            <a:ext cx="8571870" cy="974353"/>
          </a:xfrm>
        </p:spPr>
        <p:txBody>
          <a:bodyPr>
            <a:normAutofit/>
          </a:bodyPr>
          <a:lstStyle/>
          <a:p>
            <a:r>
              <a:rPr lang="en-US" dirty="0">
                <a:solidFill>
                  <a:schemeClr val="tx1"/>
                </a:solidFill>
                <a:latin typeface="Bookman Old Style" panose="02050604050505020204" pitchFamily="18" charset="0"/>
              </a:rPr>
              <a:t>HSC Rural Rotation cont’d</a:t>
            </a:r>
          </a:p>
        </p:txBody>
      </p:sp>
      <p:sp>
        <p:nvSpPr>
          <p:cNvPr id="3" name="Content Placeholder 2">
            <a:extLst>
              <a:ext uri="{FF2B5EF4-FFF2-40B4-BE49-F238E27FC236}">
                <a16:creationId xmlns:a16="http://schemas.microsoft.com/office/drawing/2014/main" id="{480BBA5F-58AD-4285-9562-032688FC7EBD}"/>
              </a:ext>
            </a:extLst>
          </p:cNvPr>
          <p:cNvSpPr>
            <a:spLocks noGrp="1"/>
          </p:cNvSpPr>
          <p:nvPr>
            <p:ph idx="1"/>
          </p:nvPr>
        </p:nvSpPr>
        <p:spPr>
          <a:xfrm>
            <a:off x="581891" y="1737360"/>
            <a:ext cx="11037454" cy="4257040"/>
          </a:xfrm>
        </p:spPr>
        <p:txBody>
          <a:bodyPr vert="horz" lIns="0" tIns="45720" rIns="0" bIns="45720" rtlCol="0" anchor="t">
            <a:normAutofit/>
          </a:bodyPr>
          <a:lstStyle/>
          <a:p>
            <a:pPr marL="486410" lvl="1" indent="-285750"/>
            <a:r>
              <a:rPr lang="en-US" sz="2800" dirty="0">
                <a:latin typeface="Bookman Old Style" panose="02050604050505020204" pitchFamily="18" charset="0"/>
              </a:rPr>
              <a:t>Clinical rotations occurring anytime between June 1, 2024 and May 31, 2025</a:t>
            </a:r>
          </a:p>
          <a:p>
            <a:pPr marL="486410" lvl="1" indent="-285750"/>
            <a:r>
              <a:rPr lang="en-US" sz="2800" dirty="0">
                <a:latin typeface="Bookman Old Style" panose="02050604050505020204" pitchFamily="18" charset="0"/>
              </a:rPr>
              <a:t>Awarded on first come-first served basis until funding is exhausted</a:t>
            </a:r>
          </a:p>
          <a:p>
            <a:pPr marL="486410" lvl="1" indent="-285750"/>
            <a:r>
              <a:rPr lang="en-US" sz="2800" dirty="0">
                <a:latin typeface="Bookman Old Style" panose="02050604050505020204" pitchFamily="18" charset="0"/>
              </a:rPr>
              <a:t>Can provide up to $750 per rural clinical rotation. However, in recent award, we made an additional funds transfer. </a:t>
            </a:r>
          </a:p>
          <a:p>
            <a:pPr marL="669290" lvl="2" indent="-285750"/>
            <a:r>
              <a:rPr lang="en-US" sz="2000" b="1" dirty="0">
                <a:solidFill>
                  <a:srgbClr val="FF0000"/>
                </a:solidFill>
                <a:latin typeface="Bookman Old Style" panose="02050604050505020204" pitchFamily="18" charset="0"/>
              </a:rPr>
              <a:t>NO DOUBLE DIPPING: Can cover expenses not already covered by other sources</a:t>
            </a:r>
          </a:p>
          <a:p>
            <a:pPr marL="486410" lvl="1" indent="-285750"/>
            <a:r>
              <a:rPr lang="en-US" sz="2800" dirty="0">
                <a:latin typeface="Bookman Old Style" panose="02050604050505020204" pitchFamily="18" charset="0"/>
              </a:rPr>
              <a:t>Brief application asking what you did, where, and about other sources of funding</a:t>
            </a:r>
          </a:p>
          <a:p>
            <a:pPr marL="486410" lvl="1" indent="-285750"/>
            <a:endParaRPr lang="en-US" dirty="0"/>
          </a:p>
        </p:txBody>
      </p:sp>
      <p:sp>
        <p:nvSpPr>
          <p:cNvPr id="4" name="Date Placeholder 3">
            <a:extLst>
              <a:ext uri="{FF2B5EF4-FFF2-40B4-BE49-F238E27FC236}">
                <a16:creationId xmlns:a16="http://schemas.microsoft.com/office/drawing/2014/main" id="{D83BCC60-9025-47A8-8A79-A319BA7CEC17}"/>
              </a:ext>
            </a:extLst>
          </p:cNvPr>
          <p:cNvSpPr>
            <a:spLocks noGrp="1"/>
          </p:cNvSpPr>
          <p:nvPr>
            <p:ph type="dt" sz="half" idx="10"/>
          </p:nvPr>
        </p:nvSpPr>
        <p:spPr>
          <a:xfrm>
            <a:off x="9958668" y="6270955"/>
            <a:ext cx="2071996" cy="365125"/>
          </a:xfrm>
        </p:spPr>
        <p:txBody>
          <a:bodyPr>
            <a:normAutofit/>
          </a:bodyPr>
          <a:lstStyle/>
          <a:p>
            <a:pPr>
              <a:spcAft>
                <a:spcPts val="600"/>
              </a:spcAft>
            </a:pPr>
            <a:fld id="{6A4C77C6-0D7D-40E1-9609-B76F4F53206C}" type="datetime4">
              <a:rPr lang="en-US" b="1" smtClean="0"/>
              <a:t>June 24, 2024</a:t>
            </a:fld>
            <a:endParaRPr lang="en-US" b="1" dirty="0"/>
          </a:p>
        </p:txBody>
      </p:sp>
      <p:pic>
        <p:nvPicPr>
          <p:cNvPr id="8" name="Picture 7" descr="A picture containing text, clipart&#10;&#10;Description automatically generated">
            <a:extLst>
              <a:ext uri="{FF2B5EF4-FFF2-40B4-BE49-F238E27FC236}">
                <a16:creationId xmlns:a16="http://schemas.microsoft.com/office/drawing/2014/main" id="{5FDC7821-332A-F52A-0391-9788E6687BE5}"/>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5" name="Slide Number Placeholder 3">
            <a:extLst>
              <a:ext uri="{FF2B5EF4-FFF2-40B4-BE49-F238E27FC236}">
                <a16:creationId xmlns:a16="http://schemas.microsoft.com/office/drawing/2014/main" id="{7B91C6D5-8383-00F5-FF36-A89A91B15785}"/>
              </a:ext>
            </a:extLst>
          </p:cNvPr>
          <p:cNvSpPr>
            <a:spLocks noGrp="1"/>
          </p:cNvSpPr>
          <p:nvPr>
            <p:ph type="sldNum" sz="quarter" idx="12"/>
          </p:nvPr>
        </p:nvSpPr>
        <p:spPr>
          <a:xfrm>
            <a:off x="3352800" y="6270955"/>
            <a:ext cx="4886035"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Tree>
    <p:extLst>
      <p:ext uri="{BB962C8B-B14F-4D97-AF65-F5344CB8AC3E}">
        <p14:creationId xmlns:p14="http://schemas.microsoft.com/office/powerpoint/2010/main" val="3579778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6A2C-B534-B985-E2DD-6113CB9A23AC}"/>
              </a:ext>
            </a:extLst>
          </p:cNvPr>
          <p:cNvSpPr>
            <a:spLocks noGrp="1"/>
          </p:cNvSpPr>
          <p:nvPr>
            <p:ph type="title"/>
          </p:nvPr>
        </p:nvSpPr>
        <p:spPr>
          <a:xfrm>
            <a:off x="1066800" y="157294"/>
            <a:ext cx="10058400" cy="1450757"/>
          </a:xfrm>
        </p:spPr>
        <p:txBody>
          <a:bodyPr/>
          <a:lstStyle/>
          <a:p>
            <a:r>
              <a:rPr lang="en-US" dirty="0">
                <a:latin typeface="Bookman Old Style" panose="02050604050505020204" pitchFamily="18" charset="0"/>
              </a:rPr>
              <a:t>GPSA Grants Overview</a:t>
            </a:r>
          </a:p>
        </p:txBody>
      </p:sp>
      <p:sp>
        <p:nvSpPr>
          <p:cNvPr id="3" name="Date Placeholder 2">
            <a:extLst>
              <a:ext uri="{FF2B5EF4-FFF2-40B4-BE49-F238E27FC236}">
                <a16:creationId xmlns:a16="http://schemas.microsoft.com/office/drawing/2014/main" id="{FE7E8EAD-FE82-20C6-340D-33ED2DD9012C}"/>
              </a:ext>
            </a:extLst>
          </p:cNvPr>
          <p:cNvSpPr>
            <a:spLocks noGrp="1"/>
          </p:cNvSpPr>
          <p:nvPr>
            <p:ph type="dt" sz="half" idx="10"/>
          </p:nvPr>
        </p:nvSpPr>
        <p:spPr>
          <a:xfrm>
            <a:off x="10808174" y="6266676"/>
            <a:ext cx="1165963" cy="365125"/>
          </a:xfrm>
        </p:spPr>
        <p:txBody>
          <a:bodyPr/>
          <a:lstStyle/>
          <a:p>
            <a:fld id="{62D3C644-99AD-487D-9424-998A02C4D1EC}" type="datetime4">
              <a:rPr lang="en-US" b="1" smtClean="0">
                <a:latin typeface="Bookman Old Style" panose="02050604050505020204" pitchFamily="18" charset="0"/>
              </a:rPr>
              <a:t>June 24, 2024</a:t>
            </a:fld>
            <a:endParaRPr lang="en-US" b="1" dirty="0">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9B0776B5-6A88-8528-1A0E-AA751BB7AC27}"/>
              </a:ext>
            </a:extLst>
          </p:cNvPr>
          <p:cNvSpPr>
            <a:spLocks noGrp="1"/>
          </p:cNvSpPr>
          <p:nvPr>
            <p:ph type="sldNum" sz="quarter" idx="12"/>
          </p:nvPr>
        </p:nvSpPr>
        <p:spPr>
          <a:xfrm>
            <a:off x="3620655" y="6335581"/>
            <a:ext cx="4775200"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
        <p:nvSpPr>
          <p:cNvPr id="5" name="TextBox 4">
            <a:extLst>
              <a:ext uri="{FF2B5EF4-FFF2-40B4-BE49-F238E27FC236}">
                <a16:creationId xmlns:a16="http://schemas.microsoft.com/office/drawing/2014/main" id="{DB09E951-B2CD-AAA6-73F8-FEC2154335E1}"/>
              </a:ext>
            </a:extLst>
          </p:cNvPr>
          <p:cNvSpPr txBox="1"/>
          <p:nvPr/>
        </p:nvSpPr>
        <p:spPr>
          <a:xfrm>
            <a:off x="1066800" y="1965490"/>
            <a:ext cx="10173855" cy="4308872"/>
          </a:xfrm>
          <a:prstGeom prst="rect">
            <a:avLst/>
          </a:prstGeom>
          <a:noFill/>
        </p:spPr>
        <p:txBody>
          <a:bodyPr wrap="square" rtlCol="0">
            <a:spAutoFit/>
          </a:bodyPr>
          <a:lstStyle/>
          <a:p>
            <a:pPr algn="just"/>
            <a:r>
              <a:rPr lang="en-US" sz="3200" b="0" i="0" dirty="0">
                <a:solidFill>
                  <a:srgbClr val="222222"/>
                </a:solidFill>
                <a:effectLst/>
                <a:latin typeface="Bookman Old Style" panose="02050604050505020204" pitchFamily="18" charset="0"/>
              </a:rPr>
              <a:t>Every Summer, Spring, and Fall semester GPSA offers several grant programs to GPSA-member </a:t>
            </a:r>
            <a:r>
              <a:rPr lang="en-US" sz="3200" b="1" i="0" dirty="0">
                <a:solidFill>
                  <a:srgbClr val="222222"/>
                </a:solidFill>
                <a:effectLst/>
                <a:latin typeface="Bookman Old Style" panose="02050604050505020204" pitchFamily="18" charset="0"/>
              </a:rPr>
              <a:t>graduate degree-seeking students</a:t>
            </a:r>
            <a:r>
              <a:rPr lang="en-US" sz="3200" dirty="0">
                <a:solidFill>
                  <a:srgbClr val="222222"/>
                </a:solidFill>
                <a:latin typeface="Bookman Old Style" panose="02050604050505020204" pitchFamily="18" charset="0"/>
              </a:rPr>
              <a:t>.</a:t>
            </a:r>
            <a:endParaRPr lang="en-US" sz="3200" b="0" i="0" dirty="0">
              <a:solidFill>
                <a:srgbClr val="222222"/>
              </a:solidFill>
              <a:effectLst/>
              <a:latin typeface="Bookman Old Style" panose="02050604050505020204" pitchFamily="18" charset="0"/>
            </a:endParaRPr>
          </a:p>
          <a:p>
            <a:endParaRPr lang="en-US" sz="3200" dirty="0">
              <a:solidFill>
                <a:srgbClr val="222222"/>
              </a:solidFill>
              <a:latin typeface="Bookman Old Style" panose="02050604050505020204" pitchFamily="18" charset="0"/>
            </a:endParaRPr>
          </a:p>
          <a:p>
            <a:pPr algn="just"/>
            <a:r>
              <a:rPr lang="en-US" sz="3200" b="0" i="0" dirty="0">
                <a:solidFill>
                  <a:srgbClr val="222222"/>
                </a:solidFill>
                <a:effectLst/>
                <a:latin typeface="Bookman Old Style" panose="02050604050505020204" pitchFamily="18" charset="0"/>
              </a:rPr>
              <a:t>The grants are made possible through a combination of interest from fund endowments, legislative appropriations, and GPSA student fees.</a:t>
            </a:r>
          </a:p>
          <a:p>
            <a:pPr lvl="1"/>
            <a:endParaRPr lang="en-US" sz="32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12015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43" y="730169"/>
            <a:ext cx="10058400" cy="832196"/>
          </a:xfrm>
        </p:spPr>
        <p:txBody>
          <a:bodyPr>
            <a:normAutofit/>
          </a:bodyPr>
          <a:lstStyle/>
          <a:p>
            <a:r>
              <a:rPr lang="en-US" sz="4000" b="1" dirty="0">
                <a:solidFill>
                  <a:schemeClr val="tx1"/>
                </a:solidFill>
                <a:latin typeface="Bookman Old Style" panose="02050604050505020204" pitchFamily="18" charset="0"/>
                <a:cs typeface="Times New Roman"/>
              </a:rPr>
              <a:t>Applicant Scoring &amp; Ranking Process</a:t>
            </a:r>
            <a:endParaRPr lang="en-US" sz="4000" b="1" dirty="0">
              <a:solidFill>
                <a:srgbClr val="FF0000"/>
              </a:solidFill>
              <a:latin typeface="Bookman Old Style" panose="02050604050505020204" pitchFamily="18" charset="0"/>
              <a:cs typeface="Times New Roman" panose="02020603050405020304" pitchFamily="18" charset="0"/>
            </a:endParaRPr>
          </a:p>
        </p:txBody>
      </p:sp>
      <p:sp>
        <p:nvSpPr>
          <p:cNvPr id="3" name="Content Placeholder 2"/>
          <p:cNvSpPr>
            <a:spLocks noGrp="1"/>
          </p:cNvSpPr>
          <p:nvPr>
            <p:ph idx="1"/>
          </p:nvPr>
        </p:nvSpPr>
        <p:spPr>
          <a:xfrm>
            <a:off x="471055" y="1845734"/>
            <a:ext cx="11406909" cy="4023360"/>
          </a:xfrm>
        </p:spPr>
        <p:txBody>
          <a:bodyPr vert="horz" lIns="0" tIns="45720" rIns="0" bIns="45720" rtlCol="0" anchor="t">
            <a:normAutofit fontScale="92500" lnSpcReduction="20000"/>
          </a:bodyPr>
          <a:lstStyle/>
          <a:p>
            <a:pPr>
              <a:buFont typeface="Arial" panose="020B0604020202020204" pitchFamily="34" charset="0"/>
              <a:buChar char="•"/>
            </a:pPr>
            <a:r>
              <a:rPr lang="en-US" sz="3200" dirty="0">
                <a:solidFill>
                  <a:schemeClr val="tx1"/>
                </a:solidFill>
                <a:latin typeface="Bookman Old Style" panose="02050604050505020204" pitchFamily="18" charset="0"/>
                <a:cs typeface="Times New Roman"/>
              </a:rPr>
              <a:t> </a:t>
            </a:r>
            <a:r>
              <a:rPr lang="en-US" sz="2800" dirty="0">
                <a:solidFill>
                  <a:schemeClr val="tx1"/>
                </a:solidFill>
                <a:latin typeface="Bookman Old Style" panose="02050604050505020204" pitchFamily="18" charset="0"/>
                <a:cs typeface="Times New Roman"/>
              </a:rPr>
              <a:t>We randomly assign competitive grant applications (SRG and PDG) to our grant readers for review and scoring. We assign three grant readers to review and score each application.  </a:t>
            </a:r>
          </a:p>
          <a:p>
            <a:pPr marL="0" indent="0">
              <a:buNone/>
            </a:pPr>
            <a:r>
              <a:rPr lang="en-US" sz="2200" dirty="0">
                <a:solidFill>
                  <a:schemeClr val="tx1"/>
                </a:solidFill>
                <a:latin typeface="Bookman Old Style" panose="02050604050505020204" pitchFamily="18" charset="0"/>
                <a:cs typeface="Times New Roman"/>
              </a:rPr>
              <a:t>    *  Points awarded as described earlier in the presentation for </a:t>
            </a:r>
            <a:r>
              <a:rPr lang="en-US" sz="2200" b="1" dirty="0">
                <a:solidFill>
                  <a:schemeClr val="tx1"/>
                </a:solidFill>
                <a:latin typeface="Bookman Old Style" panose="02050604050505020204" pitchFamily="18" charset="0"/>
                <a:cs typeface="Times New Roman"/>
              </a:rPr>
              <a:t>Background, Benefits, Composition, and Budget or Financial Aid Info.</a:t>
            </a:r>
            <a:endParaRPr lang="en-US" sz="2200" dirty="0">
              <a:solidFill>
                <a:schemeClr val="tx1"/>
              </a:solidFill>
              <a:latin typeface="Bookman Old Style" panose="02050604050505020204" pitchFamily="18" charset="0"/>
              <a:cs typeface="Times New Roman"/>
            </a:endParaRPr>
          </a:p>
          <a:p>
            <a:pPr>
              <a:buFont typeface="Arial" panose="020B0604020202020204" pitchFamily="34" charset="0"/>
              <a:buChar char="•"/>
            </a:pPr>
            <a:r>
              <a:rPr lang="en-US" sz="2800" dirty="0">
                <a:solidFill>
                  <a:schemeClr val="tx1"/>
                </a:solidFill>
                <a:latin typeface="Bookman Old Style" panose="02050604050505020204" pitchFamily="18" charset="0"/>
                <a:cs typeface="Times New Roman"/>
              </a:rPr>
              <a:t> Three students review and score each application. We then aggregate and average these scores. After ranking the application totals against all other students, we awarded funds to the top applications until we reached the cut-off points and exhausted the allocated funding for the semester. </a:t>
            </a:r>
          </a:p>
          <a:p>
            <a:pPr>
              <a:buFont typeface="Arial" panose="020B0604020202020204" pitchFamily="34" charset="0"/>
              <a:buChar char="•"/>
            </a:pPr>
            <a:r>
              <a:rPr lang="en-US" sz="2800" dirty="0">
                <a:solidFill>
                  <a:schemeClr val="tx1"/>
                </a:solidFill>
                <a:latin typeface="Bookman Old Style" panose="02050604050505020204" pitchFamily="18" charset="0"/>
                <a:cs typeface="Times New Roman"/>
              </a:rPr>
              <a:t>You can find more detailed scoring information on the website or in the Grants Code.</a:t>
            </a:r>
            <a:endParaRPr lang="en-US" sz="2800" dirty="0">
              <a:latin typeface="Bookman Old Style" panose="02050604050505020204" pitchFamily="18" charset="0"/>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10826647" y="6278305"/>
            <a:ext cx="1165963" cy="365125"/>
          </a:xfrm>
        </p:spPr>
        <p:txBody>
          <a:bodyPr/>
          <a:lstStyle/>
          <a:p>
            <a:fld id="{24601D45-6AA0-4DCE-9155-7B39986C3926}" type="datetime4">
              <a:rPr lang="en-US" b="1" smtClean="0"/>
              <a:t>June 24, 2024</a:t>
            </a:fld>
            <a:endParaRPr lang="en-US" b="1" dirty="0"/>
          </a:p>
        </p:txBody>
      </p:sp>
      <p:pic>
        <p:nvPicPr>
          <p:cNvPr id="9" name="Picture 8" descr="A picture containing text, clipart&#10;&#10;Description automatically generated">
            <a:extLst>
              <a:ext uri="{FF2B5EF4-FFF2-40B4-BE49-F238E27FC236}">
                <a16:creationId xmlns:a16="http://schemas.microsoft.com/office/drawing/2014/main" id="{E9AC02B1-D8EE-E61B-D751-E87530C591CE}"/>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4" name="Slide Number Placeholder 3">
            <a:extLst>
              <a:ext uri="{FF2B5EF4-FFF2-40B4-BE49-F238E27FC236}">
                <a16:creationId xmlns:a16="http://schemas.microsoft.com/office/drawing/2014/main" id="{60C99796-E3F5-D1AD-DFEA-BAAF617392AA}"/>
              </a:ext>
            </a:extLst>
          </p:cNvPr>
          <p:cNvSpPr>
            <a:spLocks noGrp="1"/>
          </p:cNvSpPr>
          <p:nvPr>
            <p:ph type="sldNum" sz="quarter" idx="12"/>
          </p:nvPr>
        </p:nvSpPr>
        <p:spPr>
          <a:xfrm>
            <a:off x="3471025" y="6371880"/>
            <a:ext cx="4886035"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Tree>
    <p:extLst>
      <p:ext uri="{BB962C8B-B14F-4D97-AF65-F5344CB8AC3E}">
        <p14:creationId xmlns:p14="http://schemas.microsoft.com/office/powerpoint/2010/main" val="4021910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87247"/>
            <a:ext cx="10058400" cy="748454"/>
          </a:xfrm>
        </p:spPr>
        <p:txBody>
          <a:bodyPr/>
          <a:lstStyle/>
          <a:p>
            <a:r>
              <a:rPr lang="en-US" dirty="0">
                <a:solidFill>
                  <a:schemeClr val="tx1"/>
                </a:solidFill>
                <a:latin typeface="Bookman Old Style" panose="02050604050505020204" pitchFamily="18" charset="0"/>
                <a:cs typeface="Times New Roman"/>
              </a:rPr>
              <a:t>Applicant Eligibility Review</a:t>
            </a:r>
          </a:p>
        </p:txBody>
      </p:sp>
      <p:sp>
        <p:nvSpPr>
          <p:cNvPr id="3" name="Content Placeholder 2"/>
          <p:cNvSpPr>
            <a:spLocks noGrp="1"/>
          </p:cNvSpPr>
          <p:nvPr>
            <p:ph idx="1"/>
          </p:nvPr>
        </p:nvSpPr>
        <p:spPr>
          <a:xfrm>
            <a:off x="637309" y="1861600"/>
            <a:ext cx="11222181" cy="4023360"/>
          </a:xfrm>
        </p:spPr>
        <p:txBody>
          <a:bodyPr vert="horz" lIns="0" tIns="45720" rIns="0" bIns="45720" rtlCol="0" anchor="t">
            <a:normAutofit fontScale="92500" lnSpcReduction="10000"/>
          </a:bodyPr>
          <a:lstStyle/>
          <a:p>
            <a:pPr>
              <a:buFont typeface="Arial" panose="020B0604020202020204" pitchFamily="34" charset="0"/>
              <a:buChar char="•"/>
            </a:pPr>
            <a:r>
              <a:rPr lang="en-US" sz="2800" dirty="0">
                <a:solidFill>
                  <a:schemeClr val="tx1"/>
                </a:solidFill>
                <a:latin typeface="Bookman Old Style" panose="02050604050505020204" pitchFamily="18" charset="0"/>
                <a:cs typeface="Times New Roman"/>
              </a:rPr>
              <a:t> Must be a </a:t>
            </a:r>
            <a:r>
              <a:rPr lang="en-US" sz="2800" b="1" dirty="0">
                <a:solidFill>
                  <a:schemeClr val="tx1"/>
                </a:solidFill>
                <a:latin typeface="Bookman Old Style" panose="02050604050505020204" pitchFamily="18" charset="0"/>
                <a:cs typeface="Times New Roman"/>
              </a:rPr>
              <a:t>degree-seeking</a:t>
            </a:r>
            <a:r>
              <a:rPr lang="en-US" sz="2800" dirty="0">
                <a:solidFill>
                  <a:schemeClr val="tx1"/>
                </a:solidFill>
                <a:latin typeface="Bookman Old Style" panose="02050604050505020204" pitchFamily="18" charset="0"/>
                <a:cs typeface="Times New Roman"/>
              </a:rPr>
              <a:t> GPSA member graduate student </a:t>
            </a:r>
            <a:r>
              <a:rPr lang="en-US" sz="2800" b="1" dirty="0">
                <a:solidFill>
                  <a:schemeClr val="tx1"/>
                </a:solidFill>
                <a:latin typeface="Bookman Old Style" panose="02050604050505020204" pitchFamily="18" charset="0"/>
                <a:cs typeface="Times New Roman"/>
              </a:rPr>
              <a:t>currently enrolled </a:t>
            </a:r>
            <a:r>
              <a:rPr lang="en-US" sz="2800" dirty="0">
                <a:solidFill>
                  <a:schemeClr val="tx1"/>
                </a:solidFill>
                <a:latin typeface="Bookman Old Style" panose="02050604050505020204" pitchFamily="18" charset="0"/>
                <a:cs typeface="Times New Roman"/>
              </a:rPr>
              <a:t>in in courses</a:t>
            </a:r>
          </a:p>
          <a:p>
            <a:pPr lvl="1">
              <a:buFont typeface="Arial" panose="020B0604020202020204" pitchFamily="34" charset="0"/>
              <a:buChar char="•"/>
            </a:pPr>
            <a:r>
              <a:rPr lang="en-US" sz="2800" dirty="0">
                <a:solidFill>
                  <a:schemeClr val="tx1"/>
                </a:solidFill>
                <a:latin typeface="Bookman Old Style" panose="02050604050505020204" pitchFamily="18" charset="0"/>
                <a:cs typeface="Times New Roman"/>
              </a:rPr>
              <a:t>GSF: Must be enrolled in at least 6 credit hours</a:t>
            </a:r>
          </a:p>
          <a:p>
            <a:pPr lvl="1">
              <a:buFont typeface="Arial" panose="020B0604020202020204" pitchFamily="34" charset="0"/>
              <a:buChar char="•"/>
            </a:pPr>
            <a:r>
              <a:rPr lang="en-US" sz="2800" dirty="0">
                <a:solidFill>
                  <a:schemeClr val="tx1"/>
                </a:solidFill>
                <a:latin typeface="Bookman Old Style" panose="02050604050505020204" pitchFamily="18" charset="0"/>
                <a:cs typeface="Times New Roman"/>
              </a:rPr>
              <a:t>Competitive grants for individuals only, not groups</a:t>
            </a:r>
            <a:endParaRPr lang="en-US" sz="2800" dirty="0">
              <a:solidFill>
                <a:schemeClr val="tx1"/>
              </a:solidFill>
              <a:latin typeface="Bookman Old Style" panose="02050604050505020204" pitchFamily="18" charset="0"/>
              <a:cs typeface="Times New Roman" panose="02020603050405020304" pitchFamily="18" charset="0"/>
            </a:endParaRPr>
          </a:p>
          <a:p>
            <a:pPr>
              <a:buFont typeface="Arial" panose="020B0604020202020204" pitchFamily="34" charset="0"/>
              <a:buChar char="•"/>
            </a:pPr>
            <a:r>
              <a:rPr lang="en-US" sz="2800" dirty="0">
                <a:solidFill>
                  <a:schemeClr val="tx1"/>
                </a:solidFill>
                <a:latin typeface="Bookman Old Style" panose="02050604050505020204" pitchFamily="18" charset="0"/>
                <a:cs typeface="Arial"/>
              </a:rPr>
              <a:t>Requesting funding for events or activities occurring between June 1, 2024, and May 31, 2025.</a:t>
            </a:r>
          </a:p>
          <a:p>
            <a:pPr lvl="1">
              <a:buFont typeface="Arial" panose="020B0604020202020204" pitchFamily="34" charset="0"/>
              <a:buChar char="•"/>
            </a:pPr>
            <a:r>
              <a:rPr lang="en-US" sz="2800" dirty="0">
                <a:solidFill>
                  <a:schemeClr val="tx1"/>
                </a:solidFill>
                <a:latin typeface="Bookman Old Style" panose="02050604050505020204" pitchFamily="18" charset="0"/>
                <a:cs typeface="Arial"/>
              </a:rPr>
              <a:t>GSF: Can only support current semester need</a:t>
            </a:r>
          </a:p>
          <a:p>
            <a:pPr lvl="1">
              <a:buFont typeface="Arial" panose="020B0604020202020204" pitchFamily="34" charset="0"/>
              <a:buChar char="•"/>
            </a:pPr>
            <a:r>
              <a:rPr lang="en-US" sz="2800" dirty="0">
                <a:solidFill>
                  <a:schemeClr val="tx1"/>
                </a:solidFill>
                <a:latin typeface="Bookman Old Style" panose="02050604050505020204" pitchFamily="18" charset="0"/>
                <a:cs typeface="Arial"/>
              </a:rPr>
              <a:t>HSC: Clinical rotations anytime between June 2024 &amp; May 2025</a:t>
            </a:r>
          </a:p>
          <a:p>
            <a:pPr>
              <a:buFont typeface="Arial" panose="020B0604020202020204" pitchFamily="34" charset="0"/>
              <a:buChar char="•"/>
            </a:pPr>
            <a:r>
              <a:rPr lang="en-US" sz="2800" dirty="0">
                <a:solidFill>
                  <a:schemeClr val="tx1"/>
                </a:solidFill>
                <a:latin typeface="Bookman Old Style" panose="02050604050505020204" pitchFamily="18" charset="0"/>
                <a:cs typeface="Arial"/>
              </a:rPr>
              <a:t>Agree to use funds only for the purpose described in the application, if funded.</a:t>
            </a:r>
          </a:p>
          <a:p>
            <a:pPr>
              <a:buFont typeface="Arial" panose="020B0604020202020204" pitchFamily="34" charset="0"/>
              <a:buChar char="•"/>
            </a:pPr>
            <a:endParaRPr lang="en-US" sz="3200" dirty="0">
              <a:solidFill>
                <a:schemeClr val="tx1"/>
              </a:solidFill>
              <a:latin typeface="Arial"/>
              <a:cs typeface="Times New Roman" panose="02020603050405020304" pitchFamily="18" charset="0"/>
            </a:endParaRP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10800992" y="6290051"/>
            <a:ext cx="1165963" cy="365125"/>
          </a:xfrm>
        </p:spPr>
        <p:txBody>
          <a:bodyPr/>
          <a:lstStyle/>
          <a:p>
            <a:fld id="{F7448AFE-54BF-4801-B999-858DAC7FC896}" type="datetime4">
              <a:rPr lang="en-US" b="1" smtClean="0"/>
              <a:t>June 24, 2024</a:t>
            </a:fld>
            <a:endParaRPr lang="en-US" b="1" dirty="0"/>
          </a:p>
        </p:txBody>
      </p:sp>
      <p:pic>
        <p:nvPicPr>
          <p:cNvPr id="7" name="Picture 6">
            <a:extLst>
              <a:ext uri="{FF2B5EF4-FFF2-40B4-BE49-F238E27FC236}">
                <a16:creationId xmlns:a16="http://schemas.microsoft.com/office/drawing/2014/main" id="{AF1BAE05-C862-4CE7-8DD9-0C81FF6F7CF7}"/>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4" name="Slide Number Placeholder 3">
            <a:extLst>
              <a:ext uri="{FF2B5EF4-FFF2-40B4-BE49-F238E27FC236}">
                <a16:creationId xmlns:a16="http://schemas.microsoft.com/office/drawing/2014/main" id="{5F991468-799C-B56E-CCF1-F91774C32381}"/>
              </a:ext>
            </a:extLst>
          </p:cNvPr>
          <p:cNvSpPr>
            <a:spLocks noGrp="1"/>
          </p:cNvSpPr>
          <p:nvPr>
            <p:ph type="sldNum" sz="quarter" idx="12"/>
          </p:nvPr>
        </p:nvSpPr>
        <p:spPr>
          <a:xfrm>
            <a:off x="3417455" y="6403612"/>
            <a:ext cx="4886035"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Tree>
    <p:extLst>
      <p:ext uri="{BB962C8B-B14F-4D97-AF65-F5344CB8AC3E}">
        <p14:creationId xmlns:p14="http://schemas.microsoft.com/office/powerpoint/2010/main" val="4197787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54E1-60A8-4F50-9961-B96019BA53AB}"/>
              </a:ext>
            </a:extLst>
          </p:cNvPr>
          <p:cNvSpPr>
            <a:spLocks noGrp="1"/>
          </p:cNvSpPr>
          <p:nvPr>
            <p:ph type="title"/>
          </p:nvPr>
        </p:nvSpPr>
        <p:spPr>
          <a:xfrm>
            <a:off x="884843" y="917419"/>
            <a:ext cx="10058400" cy="759537"/>
          </a:xfrm>
        </p:spPr>
        <p:txBody>
          <a:bodyPr/>
          <a:lstStyle/>
          <a:p>
            <a:r>
              <a:rPr lang="en-US" dirty="0">
                <a:solidFill>
                  <a:schemeClr val="tx1"/>
                </a:solidFill>
                <a:latin typeface="Bookman Old Style" panose="02050604050505020204" pitchFamily="18" charset="0"/>
                <a:cs typeface="Times New Roman"/>
              </a:rPr>
              <a:t>Disqualification criteria</a:t>
            </a:r>
          </a:p>
        </p:txBody>
      </p:sp>
      <p:sp>
        <p:nvSpPr>
          <p:cNvPr id="3" name="Content Placeholder 2">
            <a:extLst>
              <a:ext uri="{FF2B5EF4-FFF2-40B4-BE49-F238E27FC236}">
                <a16:creationId xmlns:a16="http://schemas.microsoft.com/office/drawing/2014/main" id="{FC86C55E-7CD3-412B-A6AF-B5E683DDDAB1}"/>
              </a:ext>
            </a:extLst>
          </p:cNvPr>
          <p:cNvSpPr>
            <a:spLocks noGrp="1"/>
          </p:cNvSpPr>
          <p:nvPr>
            <p:ph idx="1"/>
          </p:nvPr>
        </p:nvSpPr>
        <p:spPr>
          <a:xfrm>
            <a:off x="508000" y="1845734"/>
            <a:ext cx="11259933" cy="4023360"/>
          </a:xfrm>
        </p:spPr>
        <p:txBody>
          <a:bodyPr vert="horz" lIns="0" tIns="45720" rIns="0" bIns="45720" rtlCol="0" anchor="t">
            <a:normAutofit/>
          </a:bodyPr>
          <a:lstStyle/>
          <a:p>
            <a:pPr fontAlgn="base">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 Failure to turn in complete, </a:t>
            </a:r>
            <a:r>
              <a:rPr lang="en-US" sz="2400" u="sng" dirty="0">
                <a:solidFill>
                  <a:schemeClr val="tx1"/>
                </a:solidFill>
                <a:latin typeface="Bookman Old Style" panose="02050604050505020204" pitchFamily="18" charset="0"/>
                <a:cs typeface="Times New Roman"/>
              </a:rPr>
              <a:t>original</a:t>
            </a:r>
            <a:r>
              <a:rPr lang="en-US" sz="2400" dirty="0">
                <a:solidFill>
                  <a:schemeClr val="tx1"/>
                </a:solidFill>
                <a:latin typeface="Bookman Old Style" panose="02050604050505020204" pitchFamily="18" charset="0"/>
                <a:cs typeface="Times New Roman"/>
              </a:rPr>
              <a:t> application by the deadline</a:t>
            </a:r>
          </a:p>
          <a:p>
            <a:pPr fontAlgn="base">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Failure to be enrolled in required number of credit hours</a:t>
            </a:r>
          </a:p>
          <a:p>
            <a:pPr fontAlgn="base">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 Violation of any of the guidelines enumerated within the Grants Code section of the GPSA Bylaws and the </a:t>
            </a:r>
            <a:r>
              <a:rPr lang="en-US" sz="2400" dirty="0" err="1">
                <a:solidFill>
                  <a:schemeClr val="tx1"/>
                </a:solidFill>
                <a:latin typeface="Bookman Old Style" panose="02050604050505020204" pitchFamily="18" charset="0"/>
                <a:cs typeface="Times New Roman"/>
              </a:rPr>
              <a:t>AwardSpring</a:t>
            </a:r>
            <a:r>
              <a:rPr lang="en-US" sz="2400" dirty="0">
                <a:solidFill>
                  <a:schemeClr val="tx1"/>
                </a:solidFill>
                <a:latin typeface="Bookman Old Style" panose="02050604050505020204" pitchFamily="18" charset="0"/>
                <a:cs typeface="Times New Roman"/>
              </a:rPr>
              <a:t> application</a:t>
            </a:r>
          </a:p>
          <a:p>
            <a:pPr fontAlgn="base">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 Requesting funds for activities that fall outside the grant cycle dates</a:t>
            </a:r>
          </a:p>
          <a:p>
            <a:pPr fontAlgn="base">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 Applications submitted jointly by more than one applicant</a:t>
            </a:r>
          </a:p>
          <a:p>
            <a:pPr fontAlgn="base">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 Failure to submit an </a:t>
            </a:r>
            <a:r>
              <a:rPr lang="en-US" sz="2400" u="sng" dirty="0">
                <a:solidFill>
                  <a:schemeClr val="tx1"/>
                </a:solidFill>
                <a:latin typeface="Bookman Old Style" panose="02050604050505020204" pitchFamily="18" charset="0"/>
                <a:cs typeface="Times New Roman"/>
              </a:rPr>
              <a:t>anonymous</a:t>
            </a:r>
            <a:r>
              <a:rPr lang="en-US" sz="2400" dirty="0">
                <a:solidFill>
                  <a:schemeClr val="tx1"/>
                </a:solidFill>
                <a:latin typeface="Bookman Old Style" panose="02050604050505020204" pitchFamily="18" charset="0"/>
                <a:cs typeface="Times New Roman"/>
              </a:rPr>
              <a:t> proposal (DO NOT include your name in the application narrative or budget materials)</a:t>
            </a:r>
          </a:p>
          <a:p>
            <a:endParaRPr lang="en-US" dirty="0"/>
          </a:p>
        </p:txBody>
      </p:sp>
      <p:sp>
        <p:nvSpPr>
          <p:cNvPr id="4" name="Date Placeholder 3">
            <a:extLst>
              <a:ext uri="{FF2B5EF4-FFF2-40B4-BE49-F238E27FC236}">
                <a16:creationId xmlns:a16="http://schemas.microsoft.com/office/drawing/2014/main" id="{7194E094-542C-401A-982D-B58D1090E30B}"/>
              </a:ext>
            </a:extLst>
          </p:cNvPr>
          <p:cNvSpPr>
            <a:spLocks noGrp="1"/>
          </p:cNvSpPr>
          <p:nvPr>
            <p:ph type="dt" sz="half" idx="10"/>
          </p:nvPr>
        </p:nvSpPr>
        <p:spPr>
          <a:xfrm>
            <a:off x="10761992" y="6331306"/>
            <a:ext cx="1165963" cy="365125"/>
          </a:xfrm>
        </p:spPr>
        <p:txBody>
          <a:bodyPr/>
          <a:lstStyle/>
          <a:p>
            <a:fld id="{F3DD3133-D88C-428D-A357-C78170F16FE0}" type="datetime4">
              <a:rPr lang="en-US" b="1" smtClean="0"/>
              <a:t>June 24, 2024</a:t>
            </a:fld>
            <a:endParaRPr lang="en-US" b="1" dirty="0"/>
          </a:p>
        </p:txBody>
      </p:sp>
      <p:pic>
        <p:nvPicPr>
          <p:cNvPr id="7" name="Picture 6">
            <a:extLst>
              <a:ext uri="{FF2B5EF4-FFF2-40B4-BE49-F238E27FC236}">
                <a16:creationId xmlns:a16="http://schemas.microsoft.com/office/drawing/2014/main" id="{F7257DEC-0023-44DD-9CB5-565327A8312D}"/>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6" name="Slide Number Placeholder 3">
            <a:extLst>
              <a:ext uri="{FF2B5EF4-FFF2-40B4-BE49-F238E27FC236}">
                <a16:creationId xmlns:a16="http://schemas.microsoft.com/office/drawing/2014/main" id="{93001800-2215-D02D-F17F-744A020DDEF4}"/>
              </a:ext>
            </a:extLst>
          </p:cNvPr>
          <p:cNvSpPr>
            <a:spLocks noGrp="1"/>
          </p:cNvSpPr>
          <p:nvPr>
            <p:ph type="sldNum" sz="quarter" idx="12"/>
          </p:nvPr>
        </p:nvSpPr>
        <p:spPr>
          <a:xfrm>
            <a:off x="3334327" y="6371880"/>
            <a:ext cx="4886035"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Tree>
    <p:extLst>
      <p:ext uri="{BB962C8B-B14F-4D97-AF65-F5344CB8AC3E}">
        <p14:creationId xmlns:p14="http://schemas.microsoft.com/office/powerpoint/2010/main" val="2724297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785587"/>
            <a:ext cx="10058400" cy="759537"/>
          </a:xfrm>
        </p:spPr>
        <p:txBody>
          <a:bodyPr/>
          <a:lstStyle/>
          <a:p>
            <a:r>
              <a:rPr lang="en-US" dirty="0">
                <a:solidFill>
                  <a:schemeClr val="tx1"/>
                </a:solidFill>
                <a:latin typeface="Arial"/>
                <a:cs typeface="Times New Roman"/>
              </a:rPr>
              <a:t>Deadlines &amp; Other Info</a:t>
            </a:r>
          </a:p>
        </p:txBody>
      </p:sp>
      <p:sp>
        <p:nvSpPr>
          <p:cNvPr id="3" name="Content Placeholder 2"/>
          <p:cNvSpPr>
            <a:spLocks noGrp="1"/>
          </p:cNvSpPr>
          <p:nvPr>
            <p:ph idx="1"/>
          </p:nvPr>
        </p:nvSpPr>
        <p:spPr>
          <a:xfrm>
            <a:off x="563418" y="1845734"/>
            <a:ext cx="11129818" cy="4023360"/>
          </a:xfrm>
        </p:spPr>
        <p:txBody>
          <a:bodyPr vert="horz" lIns="0" tIns="45720" rIns="0" bIns="45720" rtlCol="0" anchor="t">
            <a:normAutofit fontScale="92500"/>
          </a:bodyPr>
          <a:lstStyle/>
          <a:p>
            <a:pPr>
              <a:buFont typeface="Arial" panose="020B0604020202020204" pitchFamily="34" charset="0"/>
              <a:buChar char="•"/>
            </a:pPr>
            <a:r>
              <a:rPr lang="en-US" sz="2800" dirty="0">
                <a:solidFill>
                  <a:schemeClr val="tx1"/>
                </a:solidFill>
                <a:latin typeface="Times New Roman"/>
                <a:cs typeface="Times New Roman"/>
              </a:rPr>
              <a:t> </a:t>
            </a:r>
            <a:r>
              <a:rPr lang="en-US" sz="2800" dirty="0">
                <a:solidFill>
                  <a:schemeClr val="tx1"/>
                </a:solidFill>
                <a:latin typeface="Bookman Old Style" panose="02050604050505020204" pitchFamily="18" charset="0"/>
                <a:cs typeface="Times New Roman"/>
              </a:rPr>
              <a:t>Deadline for submission: </a:t>
            </a:r>
            <a:r>
              <a:rPr lang="en-US" sz="2800" b="1" dirty="0">
                <a:solidFill>
                  <a:schemeClr val="accent2"/>
                </a:solidFill>
                <a:latin typeface="Bookman Old Style" panose="02050604050505020204" pitchFamily="18" charset="0"/>
                <a:cs typeface="Times New Roman"/>
              </a:rPr>
              <a:t>Friday, Jul., 13, 2024, 5:00 PM MST</a:t>
            </a:r>
          </a:p>
          <a:p>
            <a:pPr marL="383540" lvl="1">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Late applications </a:t>
            </a:r>
            <a:r>
              <a:rPr lang="en-US" sz="2400" b="1" dirty="0">
                <a:solidFill>
                  <a:schemeClr val="tx1"/>
                </a:solidFill>
                <a:latin typeface="Bookman Old Style" panose="02050604050505020204" pitchFamily="18" charset="0"/>
                <a:cs typeface="Times New Roman"/>
              </a:rPr>
              <a:t>WILL NOT </a:t>
            </a:r>
            <a:r>
              <a:rPr lang="en-US" sz="2400" dirty="0">
                <a:solidFill>
                  <a:schemeClr val="tx1"/>
                </a:solidFill>
                <a:latin typeface="Bookman Old Style" panose="02050604050505020204" pitchFamily="18" charset="0"/>
                <a:cs typeface="Times New Roman"/>
              </a:rPr>
              <a:t>be accepted</a:t>
            </a:r>
          </a:p>
          <a:p>
            <a:pPr marL="383540" lvl="1">
              <a:buFont typeface="Arial" panose="020B0604020202020204" pitchFamily="34" charset="0"/>
              <a:buChar char="•"/>
            </a:pPr>
            <a:r>
              <a:rPr lang="en-US" sz="2400" b="1" dirty="0">
                <a:solidFill>
                  <a:schemeClr val="tx1"/>
                </a:solidFill>
                <a:latin typeface="Bookman Old Style" panose="02050604050505020204" pitchFamily="18" charset="0"/>
                <a:cs typeface="Times New Roman"/>
              </a:rPr>
              <a:t>DO NOT WAIT </a:t>
            </a:r>
            <a:r>
              <a:rPr lang="en-US" sz="2400" dirty="0">
                <a:solidFill>
                  <a:schemeClr val="tx1"/>
                </a:solidFill>
                <a:latin typeface="Bookman Old Style" panose="02050604050505020204" pitchFamily="18" charset="0"/>
                <a:cs typeface="Times New Roman"/>
              </a:rPr>
              <a:t>until the last minute</a:t>
            </a:r>
          </a:p>
          <a:p>
            <a:pPr>
              <a:buFont typeface="Arial" panose="020B0604020202020204" pitchFamily="34" charset="0"/>
              <a:buChar char="•"/>
            </a:pPr>
            <a:r>
              <a:rPr lang="en-US" sz="2800" dirty="0">
                <a:solidFill>
                  <a:schemeClr val="tx1"/>
                </a:solidFill>
                <a:latin typeface="Bookman Old Style" panose="02050604050505020204" pitchFamily="18" charset="0"/>
                <a:cs typeface="Times New Roman"/>
              </a:rPr>
              <a:t> All applications must be submitted online at: </a:t>
            </a:r>
            <a:r>
              <a:rPr lang="en-US" sz="2800" b="1" dirty="0">
                <a:solidFill>
                  <a:schemeClr val="accent1"/>
                </a:solidFill>
                <a:latin typeface="Bookman Old Style" panose="02050604050505020204" pitchFamily="18" charset="0"/>
                <a:cs typeface="Times New Roman"/>
              </a:rPr>
              <a:t>unmgpsagrants.awardspring.com</a:t>
            </a:r>
            <a:endParaRPr lang="en-US" sz="2800" dirty="0">
              <a:solidFill>
                <a:schemeClr val="tx1"/>
              </a:solidFill>
              <a:latin typeface="Bookman Old Style" panose="02050604050505020204" pitchFamily="18" charset="0"/>
              <a:cs typeface="Times New Roman"/>
            </a:endParaRPr>
          </a:p>
          <a:p>
            <a:pPr>
              <a:buFont typeface="Arial" panose="020B0604020202020204" pitchFamily="34" charset="0"/>
              <a:buChar char="•"/>
            </a:pPr>
            <a:r>
              <a:rPr lang="en-US" sz="2800" dirty="0">
                <a:solidFill>
                  <a:schemeClr val="tx1"/>
                </a:solidFill>
                <a:latin typeface="Bookman Old Style" panose="02050604050505020204" pitchFamily="18" charset="0"/>
                <a:cs typeface="Times New Roman"/>
              </a:rPr>
              <a:t> Appeals are overseen by the Grants Committee and must occur within 14 calendar days of decision notifications</a:t>
            </a:r>
          </a:p>
          <a:p>
            <a:pPr>
              <a:buFont typeface="Arial" panose="020B0604020202020204" pitchFamily="34" charset="0"/>
              <a:buChar char="•"/>
            </a:pPr>
            <a:r>
              <a:rPr lang="en-US" sz="2800" dirty="0">
                <a:solidFill>
                  <a:schemeClr val="tx1"/>
                </a:solidFill>
                <a:latin typeface="Bookman Old Style" panose="02050604050505020204" pitchFamily="18" charset="0"/>
                <a:cs typeface="Times New Roman"/>
              </a:rPr>
              <a:t>International students may have tax withheld by the Scholarship or Financial Aid Office. Reach out to FAO with questions.</a:t>
            </a:r>
            <a:endParaRPr lang="en-US" sz="2800" dirty="0">
              <a:solidFill>
                <a:schemeClr val="tx1"/>
              </a:solidFill>
              <a:latin typeface="Bookman Old Style" panose="02050604050505020204" pitchFamily="18" charset="0"/>
              <a:cs typeface="Times New Roman" panose="02020603050405020304" pitchFamily="18" charset="0"/>
            </a:endParaRPr>
          </a:p>
          <a:p>
            <a:pPr marL="0" indent="0">
              <a:buNone/>
            </a:pPr>
            <a:endParaRPr lang="en-US" sz="2800" b="1" dirty="0">
              <a:solidFill>
                <a:srgbClr val="BA0C2F"/>
              </a:solidFill>
              <a:latin typeface="Times New Roman" panose="02020603050405020304" pitchFamily="18" charset="0"/>
              <a:cs typeface="Times New Roman" panose="02020603050405020304" pitchFamily="18" charset="0"/>
            </a:endParaRPr>
          </a:p>
          <a:p>
            <a:endParaRPr lang="en-US" dirty="0">
              <a:cs typeface="Arial" panose="020B0604020202020204"/>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10810066" y="6249443"/>
            <a:ext cx="1165963" cy="365125"/>
          </a:xfrm>
        </p:spPr>
        <p:txBody>
          <a:bodyPr/>
          <a:lstStyle/>
          <a:p>
            <a:fld id="{5256E135-73E8-4678-852F-88F35AF23D6E}" type="datetime4">
              <a:rPr lang="en-US" b="1" smtClean="0"/>
              <a:t>June 24, 2024</a:t>
            </a:fld>
            <a:endParaRPr lang="en-US" b="1" dirty="0"/>
          </a:p>
        </p:txBody>
      </p:sp>
      <p:pic>
        <p:nvPicPr>
          <p:cNvPr id="8" name="Picture 7" descr="A close up of a sign&#10;&#10;Description automatically generated">
            <a:extLst>
              <a:ext uri="{FF2B5EF4-FFF2-40B4-BE49-F238E27FC236}">
                <a16:creationId xmlns:a16="http://schemas.microsoft.com/office/drawing/2014/main" id="{C5F9B117-38F9-49B6-BF9E-0C727AC56D61}"/>
              </a:ext>
            </a:extLst>
          </p:cNvPr>
          <p:cNvPicPr>
            <a:picLocks noChangeAspect="1"/>
          </p:cNvPicPr>
          <p:nvPr/>
        </p:nvPicPr>
        <p:blipFill>
          <a:blip r:embed="rId3"/>
          <a:stretch>
            <a:fillRect/>
          </a:stretch>
        </p:blipFill>
        <p:spPr>
          <a:xfrm>
            <a:off x="9148140" y="2596975"/>
            <a:ext cx="2827889" cy="1416046"/>
          </a:xfrm>
          <a:prstGeom prst="rect">
            <a:avLst/>
          </a:prstGeom>
        </p:spPr>
      </p:pic>
      <p:pic>
        <p:nvPicPr>
          <p:cNvPr id="9" name="Picture 8">
            <a:extLst>
              <a:ext uri="{FF2B5EF4-FFF2-40B4-BE49-F238E27FC236}">
                <a16:creationId xmlns:a16="http://schemas.microsoft.com/office/drawing/2014/main" id="{16632CEF-5A8A-45DD-A54E-BBAC7DA22DD8}"/>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6" name="Slide Number Placeholder 3">
            <a:extLst>
              <a:ext uri="{FF2B5EF4-FFF2-40B4-BE49-F238E27FC236}">
                <a16:creationId xmlns:a16="http://schemas.microsoft.com/office/drawing/2014/main" id="{DBDBEBC8-6C57-05E4-C514-0864581FF985}"/>
              </a:ext>
            </a:extLst>
          </p:cNvPr>
          <p:cNvSpPr>
            <a:spLocks noGrp="1"/>
          </p:cNvSpPr>
          <p:nvPr>
            <p:ph type="sldNum" sz="quarter" idx="12"/>
          </p:nvPr>
        </p:nvSpPr>
        <p:spPr>
          <a:xfrm>
            <a:off x="3334327" y="6371880"/>
            <a:ext cx="4886035"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Tree>
    <p:extLst>
      <p:ext uri="{BB962C8B-B14F-4D97-AF65-F5344CB8AC3E}">
        <p14:creationId xmlns:p14="http://schemas.microsoft.com/office/powerpoint/2010/main" val="2686295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05164"/>
            <a:ext cx="10058400" cy="832196"/>
          </a:xfrm>
        </p:spPr>
        <p:txBody>
          <a:bodyPr/>
          <a:lstStyle/>
          <a:p>
            <a:r>
              <a:rPr lang="en-US" dirty="0">
                <a:solidFill>
                  <a:schemeClr val="tx1"/>
                </a:solidFill>
                <a:latin typeface="Bookman Old Style" panose="02050604050505020204" pitchFamily="18" charset="0"/>
                <a:cs typeface="Times New Roman"/>
              </a:rPr>
              <a:t>Further Assistance</a:t>
            </a:r>
          </a:p>
        </p:txBody>
      </p:sp>
      <p:sp>
        <p:nvSpPr>
          <p:cNvPr id="3" name="Content Placeholder 2"/>
          <p:cNvSpPr>
            <a:spLocks noGrp="1"/>
          </p:cNvSpPr>
          <p:nvPr>
            <p:ph idx="1"/>
          </p:nvPr>
        </p:nvSpPr>
        <p:spPr>
          <a:xfrm>
            <a:off x="563418" y="1845734"/>
            <a:ext cx="11111346" cy="4023360"/>
          </a:xfrm>
        </p:spPr>
        <p:txBody>
          <a:bodyPr vert="horz" lIns="0" tIns="45720" rIns="0" bIns="45720" rtlCol="0" anchor="t">
            <a:normAutofit/>
          </a:bodyPr>
          <a:lstStyle/>
          <a:p>
            <a:pPr>
              <a:buFont typeface="Arial" panose="020B0604020202020204" pitchFamily="34" charset="0"/>
              <a:buChar char="•"/>
            </a:pPr>
            <a:r>
              <a:rPr lang="en-US" sz="2800" dirty="0">
                <a:solidFill>
                  <a:schemeClr val="tx1"/>
                </a:solidFill>
                <a:latin typeface="Bookman Old Style" panose="02050604050505020204" pitchFamily="18" charset="0"/>
                <a:cs typeface="Times New Roman"/>
              </a:rPr>
              <a:t>  </a:t>
            </a:r>
            <a:r>
              <a:rPr lang="en-US" sz="2800" b="1" dirty="0">
                <a:solidFill>
                  <a:schemeClr val="tx1"/>
                </a:solidFill>
                <a:latin typeface="Bookman Old Style" panose="02050604050505020204" pitchFamily="18" charset="0"/>
                <a:cs typeface="Times New Roman"/>
              </a:rPr>
              <a:t>GPSA Grants Troubleshooting Workshop</a:t>
            </a:r>
          </a:p>
          <a:p>
            <a:pPr lvl="2">
              <a:buFont typeface="Arial" panose="020B0604020202020204" pitchFamily="34" charset="0"/>
              <a:buChar char="•"/>
            </a:pPr>
            <a:r>
              <a:rPr lang="en-US" sz="2000" dirty="0">
                <a:solidFill>
                  <a:schemeClr val="tx1"/>
                </a:solidFill>
                <a:latin typeface="Bookman Old Style" panose="02050604050505020204" pitchFamily="18" charset="0"/>
                <a:cs typeface="Times New Roman"/>
              </a:rPr>
              <a:t>Friday, Jul. 5, 11am-12 noon @ the GPSA Office on the 1</a:t>
            </a:r>
            <a:r>
              <a:rPr lang="en-US" sz="2000" baseline="30000" dirty="0">
                <a:solidFill>
                  <a:schemeClr val="tx1"/>
                </a:solidFill>
                <a:latin typeface="Bookman Old Style" panose="02050604050505020204" pitchFamily="18" charset="0"/>
                <a:cs typeface="Times New Roman"/>
              </a:rPr>
              <a:t>st</a:t>
            </a:r>
            <a:r>
              <a:rPr lang="en-US" sz="2000" dirty="0">
                <a:solidFill>
                  <a:schemeClr val="tx1"/>
                </a:solidFill>
                <a:latin typeface="Bookman Old Style" panose="02050604050505020204" pitchFamily="18" charset="0"/>
                <a:cs typeface="Times New Roman"/>
              </a:rPr>
              <a:t> floor of the SUB, Room 1021</a:t>
            </a:r>
          </a:p>
          <a:p>
            <a:pPr lvl="2">
              <a:buFont typeface="Arial" panose="020B0604020202020204" pitchFamily="34" charset="0"/>
              <a:buChar char="•"/>
            </a:pPr>
            <a:r>
              <a:rPr lang="en-US" sz="2000" dirty="0">
                <a:solidFill>
                  <a:schemeClr val="tx1"/>
                </a:solidFill>
                <a:latin typeface="Bookman Old Style" panose="02050604050505020204" pitchFamily="18" charset="0"/>
                <a:cs typeface="Times New Roman"/>
              </a:rPr>
              <a:t>Assistance with </a:t>
            </a:r>
            <a:r>
              <a:rPr lang="en-US" sz="2000" dirty="0" err="1">
                <a:solidFill>
                  <a:schemeClr val="tx1"/>
                </a:solidFill>
                <a:latin typeface="Bookman Old Style" panose="02050604050505020204" pitchFamily="18" charset="0"/>
                <a:cs typeface="Times New Roman"/>
              </a:rPr>
              <a:t>AwardSpring</a:t>
            </a:r>
            <a:r>
              <a:rPr lang="en-US" sz="2000" dirty="0">
                <a:solidFill>
                  <a:schemeClr val="tx1"/>
                </a:solidFill>
                <a:latin typeface="Bookman Old Style" panose="02050604050505020204" pitchFamily="18" charset="0"/>
                <a:cs typeface="Times New Roman"/>
              </a:rPr>
              <a:t> access, technical issues, questions about proposals and scoring criteria</a:t>
            </a:r>
          </a:p>
          <a:p>
            <a:pPr>
              <a:buFont typeface="Arial" panose="020B0604020202020204" pitchFamily="34" charset="0"/>
              <a:buChar char="•"/>
            </a:pPr>
            <a:r>
              <a:rPr lang="en-US" sz="2800" dirty="0">
                <a:solidFill>
                  <a:schemeClr val="tx1"/>
                </a:solidFill>
                <a:latin typeface="Bookman Old Style" panose="02050604050505020204" pitchFamily="18" charset="0"/>
                <a:cs typeface="Times New Roman"/>
              </a:rPr>
              <a:t> </a:t>
            </a:r>
            <a:r>
              <a:rPr lang="en-US" sz="2800" b="1" dirty="0">
                <a:solidFill>
                  <a:schemeClr val="tx1"/>
                </a:solidFill>
                <a:latin typeface="Bookman Old Style" panose="02050604050505020204" pitchFamily="18" charset="0"/>
                <a:cs typeface="Times New Roman"/>
              </a:rPr>
              <a:t>Center for Teaching &amp; Learning </a:t>
            </a:r>
            <a:r>
              <a:rPr lang="en-US" sz="2800" dirty="0">
                <a:solidFill>
                  <a:schemeClr val="tx1"/>
                </a:solidFill>
                <a:latin typeface="Bookman Old Style" panose="02050604050505020204" pitchFamily="18" charset="0"/>
                <a:cs typeface="Times New Roman"/>
              </a:rPr>
              <a:t>- </a:t>
            </a:r>
            <a:r>
              <a:rPr lang="en-US" sz="2800" dirty="0">
                <a:solidFill>
                  <a:schemeClr val="tx1"/>
                </a:solidFill>
                <a:latin typeface="Bookman Old Style" panose="02050604050505020204" pitchFamily="18" charset="0"/>
                <a:cs typeface="Times New Roman"/>
                <a:hlinkClick r:id="rId3"/>
              </a:rPr>
              <a:t>https://ctl.unm.edu/</a:t>
            </a:r>
            <a:endParaRPr lang="en-US" sz="2800" dirty="0">
              <a:solidFill>
                <a:schemeClr val="tx1"/>
              </a:solidFill>
              <a:latin typeface="Bookman Old Style" panose="02050604050505020204" pitchFamily="18" charset="0"/>
              <a:cs typeface="Times New Roman"/>
            </a:endParaRPr>
          </a:p>
          <a:p>
            <a:pPr lvl="2">
              <a:buFont typeface="Arial" panose="020B0604020202020204" pitchFamily="34" charset="0"/>
              <a:buChar char="•"/>
            </a:pPr>
            <a:r>
              <a:rPr lang="en-US" sz="2200" dirty="0">
                <a:solidFill>
                  <a:schemeClr val="tx1"/>
                </a:solidFill>
                <a:latin typeface="Bookman Old Style" panose="02050604050505020204" pitchFamily="18" charset="0"/>
                <a:cs typeface="Times New Roman"/>
              </a:rPr>
              <a:t>Workshops, writing assistance, many other useful resources</a:t>
            </a:r>
          </a:p>
          <a:p>
            <a:pPr>
              <a:buFont typeface="Arial" panose="020B0604020202020204" pitchFamily="34" charset="0"/>
              <a:buChar char="•"/>
            </a:pPr>
            <a:r>
              <a:rPr lang="en-US" sz="2800" dirty="0">
                <a:solidFill>
                  <a:schemeClr val="tx1"/>
                </a:solidFill>
                <a:latin typeface="Bookman Old Style" panose="02050604050505020204" pitchFamily="18" charset="0"/>
                <a:cs typeface="Times New Roman"/>
              </a:rPr>
              <a:t> </a:t>
            </a:r>
            <a:r>
              <a:rPr lang="en-US" sz="2800" b="1" dirty="0">
                <a:solidFill>
                  <a:schemeClr val="tx1"/>
                </a:solidFill>
                <a:latin typeface="Bookman Old Style" panose="02050604050505020204" pitchFamily="18" charset="0"/>
                <a:cs typeface="Times New Roman"/>
              </a:rPr>
              <a:t>Office of Graduate Studies </a:t>
            </a:r>
            <a:r>
              <a:rPr lang="en-US" sz="2800" dirty="0">
                <a:solidFill>
                  <a:schemeClr val="tx1"/>
                </a:solidFill>
                <a:latin typeface="Bookman Old Style" panose="02050604050505020204" pitchFamily="18" charset="0"/>
                <a:cs typeface="Times New Roman"/>
              </a:rPr>
              <a:t>- </a:t>
            </a:r>
            <a:r>
              <a:rPr lang="en-US" sz="2800" dirty="0">
                <a:solidFill>
                  <a:schemeClr val="tx1"/>
                </a:solidFill>
                <a:latin typeface="Bookman Old Style" panose="02050604050505020204" pitchFamily="18" charset="0"/>
                <a:cs typeface="Times New Roman"/>
                <a:hlinkClick r:id="rId4"/>
              </a:rPr>
              <a:t>https://grad.unm.edu/home/</a:t>
            </a:r>
            <a:endParaRPr lang="en-US" sz="2800" dirty="0">
              <a:solidFill>
                <a:schemeClr val="tx1"/>
              </a:solidFill>
              <a:latin typeface="Bookman Old Style" panose="02050604050505020204" pitchFamily="18" charset="0"/>
              <a:cs typeface="Times New Roman"/>
            </a:endParaRPr>
          </a:p>
          <a:p>
            <a:pPr lvl="2">
              <a:buFont typeface="Arial" panose="020B0604020202020204" pitchFamily="34" charset="0"/>
              <a:buChar char="•"/>
            </a:pPr>
            <a:r>
              <a:rPr lang="en-US" sz="2200" dirty="0">
                <a:solidFill>
                  <a:schemeClr val="tx1"/>
                </a:solidFill>
                <a:latin typeface="Bookman Old Style" panose="02050604050505020204" pitchFamily="18" charset="0"/>
                <a:cs typeface="Times New Roman"/>
              </a:rPr>
              <a:t>Great resource for other funding opportunities</a:t>
            </a:r>
          </a:p>
          <a:p>
            <a:pPr lvl="1">
              <a:buFont typeface="Arial" panose="020B0604020202020204" pitchFamily="34" charset="0"/>
              <a:buChar char="•"/>
            </a:pPr>
            <a:endParaRPr lang="en-US" sz="2600" b="1" dirty="0">
              <a:solidFill>
                <a:srgbClr val="BA0C2F"/>
              </a:solidFill>
              <a:latin typeface="Times New Roman" panose="02020603050405020304" pitchFamily="18" charset="0"/>
              <a:cs typeface="Times New Roman" panose="02020603050405020304" pitchFamily="18" charset="0"/>
            </a:endParaRPr>
          </a:p>
          <a:p>
            <a:endParaRPr lang="en-US" dirty="0">
              <a:cs typeface="Arial" panose="020B0604020202020204"/>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10771229" y="6315251"/>
            <a:ext cx="1165963" cy="365125"/>
          </a:xfrm>
        </p:spPr>
        <p:txBody>
          <a:bodyPr/>
          <a:lstStyle/>
          <a:p>
            <a:fld id="{5256E135-73E8-4678-852F-88F35AF23D6E}" type="datetime4">
              <a:rPr lang="en-US" b="1" smtClean="0"/>
              <a:t>June 24, 2024</a:t>
            </a:fld>
            <a:endParaRPr lang="en-US" b="1" dirty="0"/>
          </a:p>
        </p:txBody>
      </p:sp>
      <p:pic>
        <p:nvPicPr>
          <p:cNvPr id="9" name="Picture 8">
            <a:extLst>
              <a:ext uri="{FF2B5EF4-FFF2-40B4-BE49-F238E27FC236}">
                <a16:creationId xmlns:a16="http://schemas.microsoft.com/office/drawing/2014/main" id="{16632CEF-5A8A-45DD-A54E-BBAC7DA22DD8}"/>
              </a:ext>
            </a:extLst>
          </p:cNvPr>
          <p:cNvPicPr>
            <a:picLocks noChangeAspect="1"/>
          </p:cNvPicPr>
          <p:nvPr/>
        </p:nvPicPr>
        <p:blipFill rotWithShape="1">
          <a:blip r:embed="rId5"/>
          <a:srcRect t="26560" b="22672"/>
          <a:stretch/>
        </p:blipFill>
        <p:spPr>
          <a:xfrm>
            <a:off x="10272728" y="3470"/>
            <a:ext cx="1919272" cy="974353"/>
          </a:xfrm>
          <a:prstGeom prst="rect">
            <a:avLst/>
          </a:prstGeom>
          <a:solidFill>
            <a:schemeClr val="bg1">
              <a:lumMod val="85000"/>
              <a:alpha val="23000"/>
            </a:schemeClr>
          </a:solidFill>
        </p:spPr>
      </p:pic>
      <p:sp>
        <p:nvSpPr>
          <p:cNvPr id="10" name="TextBox 9">
            <a:extLst>
              <a:ext uri="{FF2B5EF4-FFF2-40B4-BE49-F238E27FC236}">
                <a16:creationId xmlns:a16="http://schemas.microsoft.com/office/drawing/2014/main" id="{15A7F658-9C9A-4E91-AB0B-28A307C171B5}"/>
              </a:ext>
            </a:extLst>
          </p:cNvPr>
          <p:cNvSpPr txBox="1"/>
          <p:nvPr/>
        </p:nvSpPr>
        <p:spPr>
          <a:xfrm>
            <a:off x="11767933" y="5632173"/>
            <a:ext cx="525463" cy="276999"/>
          </a:xfrm>
          <a:prstGeom prst="rect">
            <a:avLst/>
          </a:prstGeom>
          <a:noFill/>
        </p:spPr>
        <p:txBody>
          <a:bodyPr wrap="square" rtlCol="0">
            <a:spAutoFit/>
          </a:bodyPr>
          <a:lstStyle/>
          <a:p>
            <a:fld id="{0AEC8D84-182B-4F27-A0FC-CA5A6A037E48}" type="slidenum">
              <a:rPr lang="en-US" sz="1200" b="1" i="1" smtClean="0">
                <a:solidFill>
                  <a:srgbClr val="C00000"/>
                </a:solidFill>
              </a:rPr>
              <a:t>24</a:t>
            </a:fld>
            <a:endParaRPr lang="en-US" sz="1200" b="1" i="1">
              <a:solidFill>
                <a:srgbClr val="C00000"/>
              </a:solidFill>
            </a:endParaRPr>
          </a:p>
        </p:txBody>
      </p:sp>
      <p:sp>
        <p:nvSpPr>
          <p:cNvPr id="6" name="Slide Number Placeholder 3">
            <a:extLst>
              <a:ext uri="{FF2B5EF4-FFF2-40B4-BE49-F238E27FC236}">
                <a16:creationId xmlns:a16="http://schemas.microsoft.com/office/drawing/2014/main" id="{ADFC3A56-B232-4E19-3C81-E1ABE7DA1AEE}"/>
              </a:ext>
            </a:extLst>
          </p:cNvPr>
          <p:cNvSpPr>
            <a:spLocks noGrp="1"/>
          </p:cNvSpPr>
          <p:nvPr>
            <p:ph type="sldNum" sz="quarter" idx="12"/>
          </p:nvPr>
        </p:nvSpPr>
        <p:spPr>
          <a:xfrm>
            <a:off x="3334327" y="6371880"/>
            <a:ext cx="4886035"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Tree>
    <p:extLst>
      <p:ext uri="{BB962C8B-B14F-4D97-AF65-F5344CB8AC3E}">
        <p14:creationId xmlns:p14="http://schemas.microsoft.com/office/powerpoint/2010/main" val="3964022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9262" y="457200"/>
            <a:ext cx="5080804" cy="948153"/>
          </a:xfrm>
        </p:spPr>
        <p:txBody>
          <a:bodyPr>
            <a:normAutofit/>
          </a:bodyPr>
          <a:lstStyle/>
          <a:p>
            <a:pPr algn="ctr"/>
            <a:r>
              <a:rPr lang="en-US" sz="6600" dirty="0">
                <a:latin typeface="Bookman Old Style" panose="02050604050505020204" pitchFamily="18" charset="0"/>
                <a:cs typeface="Times New Roman"/>
              </a:rPr>
              <a:t>Questions ?</a:t>
            </a:r>
          </a:p>
        </p:txBody>
      </p:sp>
      <p:pic>
        <p:nvPicPr>
          <p:cNvPr id="1026" name="Picture 2" descr="Image result for questions">
            <a:hlinkClick r:id="rId3"/>
            <a:extLst>
              <a:ext uri="{FF2B5EF4-FFF2-40B4-BE49-F238E27FC236}">
                <a16:creationId xmlns:a16="http://schemas.microsoft.com/office/drawing/2014/main" id="{6C271B8C-725A-4A45-B0DB-703561AB0EA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42109" y="1360980"/>
            <a:ext cx="3384737" cy="2480417"/>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483237" y="1591727"/>
            <a:ext cx="6422436" cy="2618526"/>
          </a:xfrm>
        </p:spPr>
        <p:txBody>
          <a:bodyPr vert="horz" lIns="0" tIns="45720" rIns="0" bIns="45720" rtlCol="0" anchor="t">
            <a:normAutofit/>
          </a:bodyPr>
          <a:lstStyle/>
          <a:p>
            <a:pPr>
              <a:buFont typeface="Arial" panose="020B0604020202020204" pitchFamily="34" charset="0"/>
              <a:buChar char="•"/>
            </a:pPr>
            <a:r>
              <a:rPr lang="en-US" sz="2400" dirty="0">
                <a:latin typeface="Bookman Old Style" panose="02050604050505020204" pitchFamily="18" charset="0"/>
                <a:cs typeface="Times New Roman"/>
              </a:rPr>
              <a:t> Email </a:t>
            </a:r>
            <a:r>
              <a:rPr lang="en-US" sz="2400" b="1" u="sng" dirty="0">
                <a:solidFill>
                  <a:schemeClr val="accent2"/>
                </a:solidFill>
                <a:latin typeface="Bookman Old Style" panose="02050604050505020204" pitchFamily="18" charset="0"/>
                <a:cs typeface="Times New Roman"/>
                <a:hlinkClick r:id="rId5"/>
              </a:rPr>
              <a:t>gpsafunding</a:t>
            </a:r>
            <a:r>
              <a:rPr lang="en-US" sz="2400" b="1" dirty="0">
                <a:solidFill>
                  <a:schemeClr val="accent2"/>
                </a:solidFill>
                <a:latin typeface="Bookman Old Style" panose="02050604050505020204" pitchFamily="18" charset="0"/>
                <a:cs typeface="Times New Roman"/>
                <a:hlinkClick r:id="rId5"/>
              </a:rPr>
              <a:t>@unm.edu</a:t>
            </a:r>
            <a:endParaRPr lang="en-US" sz="2400" b="1" dirty="0">
              <a:solidFill>
                <a:schemeClr val="accent2"/>
              </a:solidFill>
              <a:latin typeface="Bookman Old Style" panose="02050604050505020204" pitchFamily="18" charset="0"/>
              <a:cs typeface="Times New Roman"/>
            </a:endParaRPr>
          </a:p>
          <a:p>
            <a:pPr>
              <a:buFont typeface="Arial" panose="020B0604020202020204" pitchFamily="34" charset="0"/>
              <a:buChar char="•"/>
            </a:pPr>
            <a:r>
              <a:rPr lang="en-US" sz="2400" dirty="0">
                <a:latin typeface="Bookman Old Style" panose="02050604050505020204" pitchFamily="18" charset="0"/>
                <a:cs typeface="Times New Roman"/>
              </a:rPr>
              <a:t> GPSA Website: </a:t>
            </a:r>
            <a:r>
              <a:rPr lang="en-US" sz="2400" dirty="0">
                <a:latin typeface="Bookman Old Style" panose="02050604050505020204" pitchFamily="18" charset="0"/>
                <a:cs typeface="Arial"/>
                <a:hlinkClick r:id="rId6"/>
              </a:rPr>
              <a:t>https://gpsa.unm.edu/funding/grants-funding/grant-scholarship.html</a:t>
            </a:r>
            <a:r>
              <a:rPr lang="en-US" sz="2400" dirty="0">
                <a:latin typeface="Bookman Old Style" panose="02050604050505020204" pitchFamily="18" charset="0"/>
                <a:cs typeface="Arial"/>
              </a:rPr>
              <a:t> </a:t>
            </a:r>
            <a:r>
              <a:rPr lang="en-US" sz="2400" dirty="0">
                <a:latin typeface="Bookman Old Style" panose="02050604050505020204" pitchFamily="18" charset="0"/>
                <a:cs typeface="Times New Roman"/>
              </a:rPr>
              <a:t> </a:t>
            </a:r>
          </a:p>
          <a:p>
            <a:pPr>
              <a:buFont typeface="Arial" panose="020B0604020202020204" pitchFamily="34" charset="0"/>
              <a:buChar char="•"/>
            </a:pPr>
            <a:r>
              <a:rPr lang="en-US" sz="2400" dirty="0">
                <a:latin typeface="Bookman Old Style" panose="02050604050505020204" pitchFamily="18" charset="0"/>
                <a:cs typeface="Times New Roman"/>
              </a:rPr>
              <a:t> Grant Submission Portal: </a:t>
            </a:r>
            <a:r>
              <a:rPr lang="en-US" sz="2400" b="1" dirty="0">
                <a:solidFill>
                  <a:schemeClr val="accent1"/>
                </a:solidFill>
                <a:latin typeface="Bookman Old Style" panose="02050604050505020204" pitchFamily="18" charset="0"/>
                <a:cs typeface="Times New Roman"/>
                <a:hlinkClick r:id="rId7">
                  <a:extLst>
                    <a:ext uri="{A12FA001-AC4F-418D-AE19-62706E023703}">
                      <ahyp:hlinkClr xmlns:ahyp="http://schemas.microsoft.com/office/drawing/2018/hyperlinkcolor" val="tx"/>
                    </a:ext>
                  </a:extLst>
                </a:hlinkClick>
              </a:rPr>
              <a:t>unmgpsagrants.awardspring.com</a:t>
            </a:r>
            <a:r>
              <a:rPr lang="en-US" sz="2400" b="1" dirty="0">
                <a:solidFill>
                  <a:schemeClr val="accent1"/>
                </a:solidFill>
                <a:latin typeface="Bookman Old Style" panose="02050604050505020204" pitchFamily="18" charset="0"/>
                <a:cs typeface="Times New Roman"/>
              </a:rPr>
              <a:t> </a:t>
            </a:r>
            <a:endParaRPr lang="en-US" sz="2400" dirty="0">
              <a:latin typeface="Bookman Old Style" panose="02050604050505020204" pitchFamily="18" charset="0"/>
              <a:cs typeface="Times New Roman"/>
            </a:endParaRPr>
          </a:p>
        </p:txBody>
      </p:sp>
      <p:sp>
        <p:nvSpPr>
          <p:cNvPr id="75" name="Rectangle 7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7" name="Rectangle 7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10686473" y="6400800"/>
            <a:ext cx="1154544" cy="365125"/>
          </a:xfrm>
        </p:spPr>
        <p:txBody>
          <a:bodyPr>
            <a:normAutofit/>
          </a:bodyPr>
          <a:lstStyle/>
          <a:p>
            <a:pPr>
              <a:spcAft>
                <a:spcPts val="600"/>
              </a:spcAft>
            </a:pPr>
            <a:fld id="{15D27B84-56F8-4680-B379-64023D506E15}" type="datetime4">
              <a:rPr lang="en-US" b="1" smtClean="0">
                <a:latin typeface="Bookman Old Style" panose="02050604050505020204" pitchFamily="18" charset="0"/>
              </a:rPr>
              <a:t>June 24, 2024</a:t>
            </a:fld>
            <a:endParaRPr lang="en-US" b="1" dirty="0">
              <a:latin typeface="Bookman Old Style" panose="02050604050505020204" pitchFamily="18" charset="0"/>
            </a:endParaRPr>
          </a:p>
        </p:txBody>
      </p:sp>
      <p:sp>
        <p:nvSpPr>
          <p:cNvPr id="11" name="TextBox 10">
            <a:extLst>
              <a:ext uri="{FF2B5EF4-FFF2-40B4-BE49-F238E27FC236}">
                <a16:creationId xmlns:a16="http://schemas.microsoft.com/office/drawing/2014/main" id="{3A5933F7-755E-47FB-A02A-9C240E39DF11}"/>
              </a:ext>
            </a:extLst>
          </p:cNvPr>
          <p:cNvSpPr txBox="1"/>
          <p:nvPr/>
        </p:nvSpPr>
        <p:spPr>
          <a:xfrm>
            <a:off x="942109" y="5309237"/>
            <a:ext cx="10390909" cy="1015663"/>
          </a:xfrm>
          <a:prstGeom prst="rect">
            <a:avLst/>
          </a:prstGeom>
          <a:noFill/>
        </p:spPr>
        <p:txBody>
          <a:bodyPr wrap="square" lIns="91440" tIns="45720" rIns="91440" bIns="45720" rtlCol="0" anchor="t">
            <a:spAutoFit/>
          </a:bodyPr>
          <a:lstStyle/>
          <a:p>
            <a:r>
              <a:rPr lang="en-US" sz="2000" dirty="0">
                <a:latin typeface="Bookman Old Style" panose="02050604050505020204" pitchFamily="18" charset="0"/>
                <a:cs typeface="Arial"/>
              </a:rPr>
              <a:t>The Info Session presentation will be uploaded to the </a:t>
            </a:r>
            <a:r>
              <a:rPr lang="en-US" sz="2000" b="1" dirty="0">
                <a:solidFill>
                  <a:srgbClr val="FF0000"/>
                </a:solidFill>
                <a:latin typeface="Bookman Old Style" panose="02050604050505020204" pitchFamily="18" charset="0"/>
                <a:cs typeface="Arial"/>
              </a:rPr>
              <a:t>GPSA website</a:t>
            </a:r>
            <a:r>
              <a:rPr lang="en-US" sz="2000" dirty="0">
                <a:latin typeface="Bookman Old Style" panose="02050604050505020204" pitchFamily="18" charset="0"/>
                <a:cs typeface="Arial"/>
              </a:rPr>
              <a:t> for your reference: </a:t>
            </a:r>
            <a:r>
              <a:rPr lang="en-US" sz="2000" dirty="0">
                <a:latin typeface="Bookman Old Style" panose="02050604050505020204" pitchFamily="18" charset="0"/>
                <a:cs typeface="Arial"/>
                <a:hlinkClick r:id="rId6"/>
              </a:rPr>
              <a:t>https://gpsa.unm.edu/funding/grants-funding/grant-scholarship.html</a:t>
            </a:r>
            <a:r>
              <a:rPr lang="en-US" sz="2000" dirty="0">
                <a:latin typeface="Bookman Old Style" panose="02050604050505020204" pitchFamily="18" charset="0"/>
                <a:cs typeface="Arial"/>
              </a:rPr>
              <a:t> </a:t>
            </a:r>
          </a:p>
        </p:txBody>
      </p:sp>
      <p:sp>
        <p:nvSpPr>
          <p:cNvPr id="6" name="TextBox 5">
            <a:extLst>
              <a:ext uri="{FF2B5EF4-FFF2-40B4-BE49-F238E27FC236}">
                <a16:creationId xmlns:a16="http://schemas.microsoft.com/office/drawing/2014/main" id="{EBEE5A4B-6492-A2DA-9FA5-32F7B55C8D5D}"/>
              </a:ext>
            </a:extLst>
          </p:cNvPr>
          <p:cNvSpPr txBox="1"/>
          <p:nvPr/>
        </p:nvSpPr>
        <p:spPr>
          <a:xfrm>
            <a:off x="942109" y="4210252"/>
            <a:ext cx="10150764" cy="948149"/>
          </a:xfrm>
          <a:prstGeom prst="rect">
            <a:avLst/>
          </a:prstGeom>
          <a:noFill/>
        </p:spPr>
        <p:txBody>
          <a:bodyPr wrap="square" rtlCol="0">
            <a:spAutoFit/>
          </a:bodyPr>
          <a:lstStyle/>
          <a:p>
            <a:r>
              <a:rPr lang="en-US" sz="1800" b="1" dirty="0">
                <a:solidFill>
                  <a:schemeClr val="tx1"/>
                </a:solidFill>
                <a:latin typeface="Bookman Old Style" panose="02050604050505020204" pitchFamily="18" charset="0"/>
                <a:cs typeface="Times New Roman"/>
              </a:rPr>
              <a:t>Technical Assistance?</a:t>
            </a:r>
            <a:r>
              <a:rPr lang="en-US" sz="1800" dirty="0">
                <a:solidFill>
                  <a:schemeClr val="tx1"/>
                </a:solidFill>
                <a:latin typeface="Bookman Old Style" panose="02050604050505020204" pitchFamily="18" charset="0"/>
                <a:cs typeface="Times New Roman"/>
              </a:rPr>
              <a:t> If you need help troubleshooting issues, application questions, or would like further assistance visit the </a:t>
            </a:r>
            <a:r>
              <a:rPr lang="en-US" sz="1800" b="1" dirty="0">
                <a:solidFill>
                  <a:schemeClr val="tx1"/>
                </a:solidFill>
                <a:latin typeface="Bookman Old Style" panose="02050604050505020204" pitchFamily="18" charset="0"/>
                <a:cs typeface="Times New Roman"/>
              </a:rPr>
              <a:t>GPSA office in the SUB, Friday, Jul. 5, 11 am to 12 noon</a:t>
            </a:r>
            <a:r>
              <a:rPr lang="en-US" sz="1800" dirty="0">
                <a:solidFill>
                  <a:schemeClr val="tx1"/>
                </a:solidFill>
                <a:latin typeface="Bookman Old Style" panose="02050604050505020204" pitchFamily="18" charset="0"/>
                <a:cs typeface="Times New Roman"/>
              </a:rPr>
              <a:t>.</a:t>
            </a:r>
            <a:endParaRPr lang="en-US" dirty="0">
              <a:latin typeface="Bookman Old Style" panose="02050604050505020204" pitchFamily="18" charset="0"/>
            </a:endParaRPr>
          </a:p>
        </p:txBody>
      </p:sp>
      <p:sp>
        <p:nvSpPr>
          <p:cNvPr id="7" name="Slide Number Placeholder 3">
            <a:extLst>
              <a:ext uri="{FF2B5EF4-FFF2-40B4-BE49-F238E27FC236}">
                <a16:creationId xmlns:a16="http://schemas.microsoft.com/office/drawing/2014/main" id="{37CE5116-CDC8-53E3-1B1E-4CB6943EA065}"/>
              </a:ext>
            </a:extLst>
          </p:cNvPr>
          <p:cNvSpPr>
            <a:spLocks noGrp="1"/>
          </p:cNvSpPr>
          <p:nvPr>
            <p:ph type="sldNum" sz="quarter" idx="12"/>
          </p:nvPr>
        </p:nvSpPr>
        <p:spPr>
          <a:xfrm>
            <a:off x="3387048" y="6491361"/>
            <a:ext cx="4886035"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Tree>
    <p:extLst>
      <p:ext uri="{BB962C8B-B14F-4D97-AF65-F5344CB8AC3E}">
        <p14:creationId xmlns:p14="http://schemas.microsoft.com/office/powerpoint/2010/main" val="1703958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6AF9-619E-F4CF-E88D-3E96880672BD}"/>
              </a:ext>
            </a:extLst>
          </p:cNvPr>
          <p:cNvSpPr>
            <a:spLocks noGrp="1"/>
          </p:cNvSpPr>
          <p:nvPr>
            <p:ph type="title"/>
          </p:nvPr>
        </p:nvSpPr>
        <p:spPr>
          <a:xfrm>
            <a:off x="1066800" y="670495"/>
            <a:ext cx="10058400" cy="924560"/>
          </a:xfrm>
        </p:spPr>
        <p:txBody>
          <a:bodyPr/>
          <a:lstStyle/>
          <a:p>
            <a:r>
              <a:rPr lang="en-US" dirty="0">
                <a:latin typeface="Bookman Old Style" panose="02050604050505020204" pitchFamily="18" charset="0"/>
              </a:rPr>
              <a:t>Website Information</a:t>
            </a:r>
          </a:p>
        </p:txBody>
      </p:sp>
      <p:sp>
        <p:nvSpPr>
          <p:cNvPr id="3" name="Date Placeholder 2">
            <a:extLst>
              <a:ext uri="{FF2B5EF4-FFF2-40B4-BE49-F238E27FC236}">
                <a16:creationId xmlns:a16="http://schemas.microsoft.com/office/drawing/2014/main" id="{8F424A06-9231-8B6E-0F61-2113B1129D51}"/>
              </a:ext>
            </a:extLst>
          </p:cNvPr>
          <p:cNvSpPr>
            <a:spLocks noGrp="1"/>
          </p:cNvSpPr>
          <p:nvPr>
            <p:ph type="dt" sz="half" idx="10"/>
          </p:nvPr>
        </p:nvSpPr>
        <p:spPr>
          <a:xfrm>
            <a:off x="10725046" y="6246031"/>
            <a:ext cx="1165963" cy="365125"/>
          </a:xfrm>
        </p:spPr>
        <p:txBody>
          <a:bodyPr/>
          <a:lstStyle/>
          <a:p>
            <a:fld id="{62D3C644-99AD-487D-9424-998A02C4D1EC}" type="datetime4">
              <a:rPr lang="en-US" b="1" smtClean="0">
                <a:latin typeface="Bookman Old Style" panose="02050604050505020204" pitchFamily="18" charset="0"/>
              </a:rPr>
              <a:t>June 24, 2024</a:t>
            </a:fld>
            <a:endParaRPr lang="en-US" b="1" dirty="0">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2E404A85-1133-4FA2-881D-92A8ACC3C972}"/>
              </a:ext>
            </a:extLst>
          </p:cNvPr>
          <p:cNvSpPr>
            <a:spLocks noGrp="1"/>
          </p:cNvSpPr>
          <p:nvPr>
            <p:ph type="sldNum" sz="quarter" idx="12"/>
          </p:nvPr>
        </p:nvSpPr>
        <p:spPr>
          <a:xfrm>
            <a:off x="3403600" y="6293071"/>
            <a:ext cx="5384800"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
        <p:nvSpPr>
          <p:cNvPr id="5" name="TextBox 4">
            <a:extLst>
              <a:ext uri="{FF2B5EF4-FFF2-40B4-BE49-F238E27FC236}">
                <a16:creationId xmlns:a16="http://schemas.microsoft.com/office/drawing/2014/main" id="{6726D0AF-DE63-F61C-CE1E-D202EEF9F542}"/>
              </a:ext>
            </a:extLst>
          </p:cNvPr>
          <p:cNvSpPr txBox="1"/>
          <p:nvPr/>
        </p:nvSpPr>
        <p:spPr>
          <a:xfrm>
            <a:off x="794328" y="1826165"/>
            <a:ext cx="10935854" cy="4308872"/>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Bookman Old Style" panose="02050604050505020204" pitchFamily="18" charset="0"/>
              </a:rPr>
              <a:t>The website is </a:t>
            </a:r>
            <a:r>
              <a:rPr lang="en-US" sz="3200" b="1" dirty="0">
                <a:solidFill>
                  <a:srgbClr val="FF0000"/>
                </a:solidFill>
                <a:latin typeface="Bookman Old Style" panose="02050604050505020204" pitchFamily="18" charset="0"/>
              </a:rPr>
              <a:t>your jumping off point</a:t>
            </a:r>
          </a:p>
          <a:p>
            <a:pPr marL="285750" indent="-285750">
              <a:buFont typeface="Arial" panose="020B0604020202020204" pitchFamily="34" charset="0"/>
              <a:buChar char="•"/>
            </a:pPr>
            <a:r>
              <a:rPr lang="en-US" sz="3200" dirty="0">
                <a:latin typeface="Bookman Old Style" panose="02050604050505020204" pitchFamily="18" charset="0"/>
              </a:rPr>
              <a:t>Source of all information</a:t>
            </a:r>
          </a:p>
          <a:p>
            <a:pPr marL="285750" indent="-285750">
              <a:buFont typeface="Arial" panose="020B0604020202020204" pitchFamily="34" charset="0"/>
              <a:buChar char="•"/>
            </a:pPr>
            <a:r>
              <a:rPr lang="en-US" sz="3200" dirty="0">
                <a:latin typeface="Bookman Old Style" panose="02050604050505020204" pitchFamily="18" charset="0"/>
              </a:rPr>
              <a:t>Access to </a:t>
            </a:r>
            <a:r>
              <a:rPr lang="en-US" sz="3200" b="1" dirty="0" err="1">
                <a:latin typeface="Bookman Old Style" panose="02050604050505020204" pitchFamily="18" charset="0"/>
              </a:rPr>
              <a:t>AwardSpring</a:t>
            </a:r>
            <a:endParaRPr lang="en-US" sz="3200" b="1" dirty="0">
              <a:latin typeface="Bookman Old Style" panose="02050604050505020204" pitchFamily="18" charset="0"/>
            </a:endParaRPr>
          </a:p>
          <a:p>
            <a:pPr marL="285750" indent="-285750">
              <a:buFont typeface="Arial" panose="020B0604020202020204" pitchFamily="34" charset="0"/>
              <a:buChar char="•"/>
            </a:pPr>
            <a:r>
              <a:rPr lang="en-US" sz="3200" dirty="0">
                <a:latin typeface="Bookman Old Style" panose="02050604050505020204" pitchFamily="18" charset="0"/>
              </a:rPr>
              <a:t>Info Session Recordings</a:t>
            </a:r>
          </a:p>
          <a:p>
            <a:pPr marL="285750" indent="-285750">
              <a:buFont typeface="Arial" panose="020B0604020202020204" pitchFamily="34" charset="0"/>
              <a:buChar char="•"/>
            </a:pPr>
            <a:r>
              <a:rPr lang="en-US" sz="3200" dirty="0">
                <a:latin typeface="Bookman Old Style" panose="02050604050505020204" pitchFamily="18" charset="0"/>
              </a:rPr>
              <a:t>Grants Code Updates</a:t>
            </a:r>
          </a:p>
          <a:p>
            <a:pPr marL="742950" lvl="1" indent="-285750">
              <a:buFont typeface="Arial" panose="020B0604020202020204" pitchFamily="34" charset="0"/>
              <a:buChar char="•"/>
            </a:pPr>
            <a:r>
              <a:rPr lang="en-US" sz="3200" dirty="0">
                <a:latin typeface="Bookman Old Style" panose="02050604050505020204" pitchFamily="18" charset="0"/>
              </a:rPr>
              <a:t>No GSF Support Letter</a:t>
            </a:r>
          </a:p>
          <a:p>
            <a:pPr marL="742950" lvl="1" indent="-285750">
              <a:buFont typeface="Arial" panose="020B0604020202020204" pitchFamily="34" charset="0"/>
              <a:buChar char="•"/>
            </a:pPr>
            <a:r>
              <a:rPr lang="en-US" sz="3200" dirty="0">
                <a:latin typeface="Bookman Old Style" panose="02050604050505020204" pitchFamily="18" charset="0"/>
              </a:rPr>
              <a:t>Streamline all grants; including award funding</a:t>
            </a:r>
          </a:p>
          <a:p>
            <a:pPr marL="742950" lvl="1"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FAB4A994-8604-5B3A-CA17-91E4B5DA3382}"/>
              </a:ext>
            </a:extLst>
          </p:cNvPr>
          <p:cNvSpPr txBox="1"/>
          <p:nvPr/>
        </p:nvSpPr>
        <p:spPr>
          <a:xfrm>
            <a:off x="1765775" y="5534595"/>
            <a:ext cx="9070108" cy="369332"/>
          </a:xfrm>
          <a:prstGeom prst="rect">
            <a:avLst/>
          </a:prstGeom>
          <a:noFill/>
        </p:spPr>
        <p:txBody>
          <a:bodyPr wrap="square" rtlCol="0">
            <a:spAutoFit/>
          </a:bodyPr>
          <a:lstStyle/>
          <a:p>
            <a:r>
              <a:rPr lang="en-US" b="1" dirty="0">
                <a:latin typeface="Bookman Old Style" panose="02050604050505020204" pitchFamily="18" charset="0"/>
              </a:rPr>
              <a:t>https://gpsa.unm.edu/funding/grants-funding/grant-scholarship.html</a:t>
            </a:r>
          </a:p>
        </p:txBody>
      </p:sp>
    </p:spTree>
    <p:extLst>
      <p:ext uri="{BB962C8B-B14F-4D97-AF65-F5344CB8AC3E}">
        <p14:creationId xmlns:p14="http://schemas.microsoft.com/office/powerpoint/2010/main" val="3336515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D968C8-CEF3-7249-17CC-E01B6BE93545}"/>
              </a:ext>
            </a:extLst>
          </p:cNvPr>
          <p:cNvPicPr>
            <a:picLocks noChangeAspect="1"/>
          </p:cNvPicPr>
          <p:nvPr/>
        </p:nvPicPr>
        <p:blipFill>
          <a:blip r:embed="rId3"/>
          <a:stretch>
            <a:fillRect/>
          </a:stretch>
        </p:blipFill>
        <p:spPr>
          <a:xfrm>
            <a:off x="5980779" y="1816908"/>
            <a:ext cx="6198151" cy="3618420"/>
          </a:xfrm>
          <a:prstGeom prst="rect">
            <a:avLst/>
          </a:prstGeom>
        </p:spPr>
      </p:pic>
      <p:sp>
        <p:nvSpPr>
          <p:cNvPr id="2" name="Title 1">
            <a:extLst>
              <a:ext uri="{FF2B5EF4-FFF2-40B4-BE49-F238E27FC236}">
                <a16:creationId xmlns:a16="http://schemas.microsoft.com/office/drawing/2014/main" id="{BA31ADCE-96DB-FD0B-E9ED-4E646216EAB9}"/>
              </a:ext>
            </a:extLst>
          </p:cNvPr>
          <p:cNvSpPr>
            <a:spLocks noGrp="1"/>
          </p:cNvSpPr>
          <p:nvPr>
            <p:ph type="title"/>
          </p:nvPr>
        </p:nvSpPr>
        <p:spPr>
          <a:xfrm>
            <a:off x="965493" y="599893"/>
            <a:ext cx="6665692" cy="1019332"/>
          </a:xfrm>
        </p:spPr>
        <p:txBody>
          <a:bodyPr/>
          <a:lstStyle/>
          <a:p>
            <a:r>
              <a:rPr lang="en-US" b="1" dirty="0">
                <a:latin typeface="Bookman Old Style" panose="02050604050505020204" pitchFamily="18" charset="0"/>
              </a:rPr>
              <a:t>AwardSpring Access</a:t>
            </a:r>
          </a:p>
        </p:txBody>
      </p:sp>
      <p:sp>
        <p:nvSpPr>
          <p:cNvPr id="3" name="Date Placeholder 2">
            <a:extLst>
              <a:ext uri="{FF2B5EF4-FFF2-40B4-BE49-F238E27FC236}">
                <a16:creationId xmlns:a16="http://schemas.microsoft.com/office/drawing/2014/main" id="{E4AA051C-E7A6-2430-D057-A1D0D7EF4D16}"/>
              </a:ext>
            </a:extLst>
          </p:cNvPr>
          <p:cNvSpPr>
            <a:spLocks noGrp="1"/>
          </p:cNvSpPr>
          <p:nvPr>
            <p:ph type="dt" sz="half" idx="10"/>
          </p:nvPr>
        </p:nvSpPr>
        <p:spPr/>
        <p:txBody>
          <a:bodyPr/>
          <a:lstStyle/>
          <a:p>
            <a:fld id="{62D3C644-99AD-487D-9424-998A02C4D1EC}" type="datetime4">
              <a:rPr lang="en-US" smtClean="0"/>
              <a:t>June 24, 2024</a:t>
            </a:fld>
            <a:endParaRPr lang="en-US"/>
          </a:p>
        </p:txBody>
      </p:sp>
      <p:sp>
        <p:nvSpPr>
          <p:cNvPr id="4" name="Slide Number Placeholder 3">
            <a:extLst>
              <a:ext uri="{FF2B5EF4-FFF2-40B4-BE49-F238E27FC236}">
                <a16:creationId xmlns:a16="http://schemas.microsoft.com/office/drawing/2014/main" id="{0B732C2D-0390-3DE8-C3AC-2FCC2590FC8F}"/>
              </a:ext>
            </a:extLst>
          </p:cNvPr>
          <p:cNvSpPr>
            <a:spLocks noGrp="1"/>
          </p:cNvSpPr>
          <p:nvPr>
            <p:ph type="sldNum" sz="quarter" idx="12"/>
          </p:nvPr>
        </p:nvSpPr>
        <p:spPr>
          <a:xfrm>
            <a:off x="3534408" y="6281621"/>
            <a:ext cx="4892742" cy="365125"/>
          </a:xfrm>
        </p:spPr>
        <p:txBody>
          <a:bodyPr/>
          <a:lstStyle/>
          <a:p>
            <a:r>
              <a:rPr lang="en-US" b="1" dirty="0">
                <a:latin typeface="Bookman Old Style" panose="02050604050505020204" pitchFamily="18" charset="0"/>
              </a:rPr>
              <a:t>GPSA Summer Grant Cycle  2024 - Applicant Information Session</a:t>
            </a:r>
          </a:p>
        </p:txBody>
      </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C0BAEF79-B1EB-DAC4-ECEF-780E26441AAC}"/>
                  </a:ext>
                </a:extLst>
              </p14:cNvPr>
              <p14:cNvContentPartPr/>
              <p14:nvPr/>
            </p14:nvContentPartPr>
            <p14:xfrm>
              <a:off x="6010437" y="2526343"/>
              <a:ext cx="2273760" cy="426240"/>
            </p14:xfrm>
          </p:contentPart>
        </mc:Choice>
        <mc:Fallback xmlns="">
          <p:pic>
            <p:nvPicPr>
              <p:cNvPr id="10" name="Ink 9">
                <a:extLst>
                  <a:ext uri="{FF2B5EF4-FFF2-40B4-BE49-F238E27FC236}">
                    <a16:creationId xmlns:a16="http://schemas.microsoft.com/office/drawing/2014/main" id="{C0BAEF79-B1EB-DAC4-ECEF-780E26441AAC}"/>
                  </a:ext>
                </a:extLst>
              </p:cNvPr>
              <p:cNvPicPr/>
              <p:nvPr/>
            </p:nvPicPr>
            <p:blipFill>
              <a:blip r:embed="rId5"/>
              <a:stretch>
                <a:fillRect/>
              </a:stretch>
            </p:blipFill>
            <p:spPr>
              <a:xfrm>
                <a:off x="5992437" y="2490313"/>
                <a:ext cx="2309400" cy="497941"/>
              </a:xfrm>
              <a:prstGeom prst="rect">
                <a:avLst/>
              </a:prstGeom>
            </p:spPr>
          </p:pic>
        </mc:Fallback>
      </mc:AlternateContent>
      <p:cxnSp>
        <p:nvCxnSpPr>
          <p:cNvPr id="14" name="Straight Connector 13">
            <a:extLst>
              <a:ext uri="{FF2B5EF4-FFF2-40B4-BE49-F238E27FC236}">
                <a16:creationId xmlns:a16="http://schemas.microsoft.com/office/drawing/2014/main" id="{BC19FEC0-5D6C-A56F-D5CB-A366D5FD5C43}"/>
              </a:ext>
            </a:extLst>
          </p:cNvPr>
          <p:cNvCxnSpPr>
            <a:cxnSpLocks/>
          </p:cNvCxnSpPr>
          <p:nvPr/>
        </p:nvCxnSpPr>
        <p:spPr>
          <a:xfrm flipV="1">
            <a:off x="3948059" y="2697018"/>
            <a:ext cx="2147941" cy="312145"/>
          </a:xfrm>
          <a:prstGeom prst="line">
            <a:avLst/>
          </a:prstGeom>
        </p:spPr>
        <p:style>
          <a:lnRef idx="1">
            <a:schemeClr val="accent4"/>
          </a:lnRef>
          <a:fillRef idx="0">
            <a:schemeClr val="accent4"/>
          </a:fillRef>
          <a:effectRef idx="0">
            <a:schemeClr val="accent4"/>
          </a:effectRef>
          <a:fontRef idx="minor">
            <a:schemeClr val="tx1"/>
          </a:fontRef>
        </p:style>
      </p:cxnSp>
      <p:sp>
        <p:nvSpPr>
          <p:cNvPr id="18" name="TextBox 17">
            <a:extLst>
              <a:ext uri="{FF2B5EF4-FFF2-40B4-BE49-F238E27FC236}">
                <a16:creationId xmlns:a16="http://schemas.microsoft.com/office/drawing/2014/main" id="{7EFD45D5-7536-E685-FA1D-EB67527FB9EA}"/>
              </a:ext>
            </a:extLst>
          </p:cNvPr>
          <p:cNvSpPr txBox="1"/>
          <p:nvPr/>
        </p:nvSpPr>
        <p:spPr>
          <a:xfrm>
            <a:off x="2732117" y="5550061"/>
            <a:ext cx="5340465" cy="369332"/>
          </a:xfrm>
          <a:prstGeom prst="rect">
            <a:avLst/>
          </a:prstGeom>
          <a:noFill/>
        </p:spPr>
        <p:txBody>
          <a:bodyPr wrap="square" rtlCol="0">
            <a:spAutoFit/>
          </a:bodyPr>
          <a:lstStyle/>
          <a:p>
            <a:pPr algn="ctr"/>
            <a:r>
              <a:rPr lang="en-US" b="1" dirty="0">
                <a:latin typeface="Bookman Old Style" panose="02050604050505020204" pitchFamily="18" charset="0"/>
              </a:rPr>
              <a:t>https://unmgpsagrants.awardspring.com/</a:t>
            </a:r>
          </a:p>
        </p:txBody>
      </p:sp>
      <p:sp>
        <p:nvSpPr>
          <p:cNvPr id="19" name="TextBox 18">
            <a:extLst>
              <a:ext uri="{FF2B5EF4-FFF2-40B4-BE49-F238E27FC236}">
                <a16:creationId xmlns:a16="http://schemas.microsoft.com/office/drawing/2014/main" id="{C3FAC3AC-B5F3-E42E-3FBD-86B5573268B9}"/>
              </a:ext>
            </a:extLst>
          </p:cNvPr>
          <p:cNvSpPr txBox="1"/>
          <p:nvPr/>
        </p:nvSpPr>
        <p:spPr>
          <a:xfrm>
            <a:off x="943836" y="1699525"/>
            <a:ext cx="5241175"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Bookman Old Style" panose="02050604050505020204" pitchFamily="18" charset="0"/>
              </a:rPr>
              <a:t>Revamped Application</a:t>
            </a:r>
          </a:p>
        </p:txBody>
      </p:sp>
      <p:pic>
        <p:nvPicPr>
          <p:cNvPr id="13" name="Picture 12">
            <a:extLst>
              <a:ext uri="{FF2B5EF4-FFF2-40B4-BE49-F238E27FC236}">
                <a16:creationId xmlns:a16="http://schemas.microsoft.com/office/drawing/2014/main" id="{4D148470-3F48-B303-0659-EA9E80BDF521}"/>
              </a:ext>
            </a:extLst>
          </p:cNvPr>
          <p:cNvPicPr>
            <a:picLocks noChangeAspect="1"/>
          </p:cNvPicPr>
          <p:nvPr/>
        </p:nvPicPr>
        <p:blipFill>
          <a:blip r:embed="rId6"/>
          <a:stretch>
            <a:fillRect/>
          </a:stretch>
        </p:blipFill>
        <p:spPr>
          <a:xfrm>
            <a:off x="363164" y="3045218"/>
            <a:ext cx="5617615" cy="2113257"/>
          </a:xfrm>
          <a:prstGeom prst="rect">
            <a:avLst/>
          </a:prstGeom>
        </p:spPr>
      </p:pic>
    </p:spTree>
    <p:extLst>
      <p:ext uri="{BB962C8B-B14F-4D97-AF65-F5344CB8AC3E}">
        <p14:creationId xmlns:p14="http://schemas.microsoft.com/office/powerpoint/2010/main" val="1613221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Bookman Old Style" panose="02050604050505020204" pitchFamily="18" charset="0"/>
                <a:cs typeface="Times New Roman"/>
              </a:rPr>
              <a:t>Grants and Scholarships </a:t>
            </a:r>
            <a:endParaRPr lang="en-US" b="1" dirty="0">
              <a:solidFill>
                <a:schemeClr val="tx1"/>
              </a:solidFill>
              <a:latin typeface="Bookman Old Style" panose="02050604050505020204" pitchFamily="18" charset="0"/>
              <a:cs typeface="Times New Roman" panose="02020603050405020304" pitchFamily="18" charset="0"/>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10451811" y="6280193"/>
            <a:ext cx="1407737" cy="365125"/>
          </a:xfrm>
        </p:spPr>
        <p:txBody>
          <a:bodyPr/>
          <a:lstStyle/>
          <a:p>
            <a:fld id="{6024011F-97AB-4E73-8CFF-03CDA62263A7}" type="datetime4">
              <a:rPr lang="en-US" b="1" smtClean="0">
                <a:latin typeface="Bookman Old Style" panose="02050604050505020204" pitchFamily="18" charset="0"/>
              </a:rPr>
              <a:t>June 24, 2024</a:t>
            </a:fld>
            <a:endParaRPr lang="en-US" b="1" dirty="0">
              <a:latin typeface="Bookman Old Style" panose="02050604050505020204" pitchFamily="18" charset="0"/>
            </a:endParaRPr>
          </a:p>
        </p:txBody>
      </p:sp>
      <p:graphicFrame>
        <p:nvGraphicFramePr>
          <p:cNvPr id="9" name="Diagram 8">
            <a:extLst>
              <a:ext uri="{FF2B5EF4-FFF2-40B4-BE49-F238E27FC236}">
                <a16:creationId xmlns:a16="http://schemas.microsoft.com/office/drawing/2014/main" id="{3D7AD65F-4344-45E2-B385-1C31FBBCD7EB}"/>
              </a:ext>
            </a:extLst>
          </p:cNvPr>
          <p:cNvGraphicFramePr/>
          <p:nvPr>
            <p:extLst>
              <p:ext uri="{D42A27DB-BD31-4B8C-83A1-F6EECF244321}">
                <p14:modId xmlns:p14="http://schemas.microsoft.com/office/powerpoint/2010/main" val="208047130"/>
              </p:ext>
            </p:extLst>
          </p:nvPr>
        </p:nvGraphicFramePr>
        <p:xfrm>
          <a:off x="1196053" y="1876419"/>
          <a:ext cx="9799893" cy="3943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4C00D550-3113-496D-94C2-B54E36BFB3A9}"/>
              </a:ext>
            </a:extLst>
          </p:cNvPr>
          <p:cNvPicPr>
            <a:picLocks noChangeAspect="1"/>
          </p:cNvPicPr>
          <p:nvPr/>
        </p:nvPicPr>
        <p:blipFill rotWithShape="1">
          <a:blip r:embed="rId8"/>
          <a:srcRect t="26560" b="22672"/>
          <a:stretch/>
        </p:blipFill>
        <p:spPr>
          <a:xfrm>
            <a:off x="10272728" y="3470"/>
            <a:ext cx="1919272" cy="974353"/>
          </a:xfrm>
          <a:prstGeom prst="rect">
            <a:avLst/>
          </a:prstGeom>
          <a:solidFill>
            <a:schemeClr val="bg1">
              <a:lumMod val="85000"/>
              <a:alpha val="23000"/>
            </a:schemeClr>
          </a:solidFill>
        </p:spPr>
      </p:pic>
      <p:sp>
        <p:nvSpPr>
          <p:cNvPr id="3" name="Slide Number Placeholder 2">
            <a:extLst>
              <a:ext uri="{FF2B5EF4-FFF2-40B4-BE49-F238E27FC236}">
                <a16:creationId xmlns:a16="http://schemas.microsoft.com/office/drawing/2014/main" id="{6D7022EA-056E-4EB9-A39C-6D653FEDF036}"/>
              </a:ext>
            </a:extLst>
          </p:cNvPr>
          <p:cNvSpPr>
            <a:spLocks noGrp="1"/>
          </p:cNvSpPr>
          <p:nvPr>
            <p:ph type="sldNum" sz="quarter" idx="12"/>
          </p:nvPr>
        </p:nvSpPr>
        <p:spPr>
          <a:xfrm>
            <a:off x="3408218" y="6288895"/>
            <a:ext cx="4978399" cy="365125"/>
          </a:xfrm>
        </p:spPr>
        <p:txBody>
          <a:bodyPr/>
          <a:lstStyle/>
          <a:p>
            <a:r>
              <a:rPr lang="en-US" b="1" dirty="0">
                <a:latin typeface="Bookman Old Style" panose="02050604050505020204" pitchFamily="18" charset="0"/>
              </a:rPr>
              <a:t>GPSA Summer Grant Cycle  2024 - Applicant Information Session</a:t>
            </a:r>
          </a:p>
          <a:p>
            <a:endParaRPr lang="en-US" b="1" dirty="0">
              <a:latin typeface="Bookman Old Style" panose="02050604050505020204" pitchFamily="18" charset="0"/>
            </a:endParaRPr>
          </a:p>
        </p:txBody>
      </p:sp>
    </p:spTree>
    <p:extLst>
      <p:ext uri="{BB962C8B-B14F-4D97-AF65-F5344CB8AC3E}">
        <p14:creationId xmlns:p14="http://schemas.microsoft.com/office/powerpoint/2010/main" val="135628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1365"/>
            <a:ext cx="10058400" cy="1450757"/>
          </a:xfrm>
        </p:spPr>
        <p:txBody>
          <a:bodyPr/>
          <a:lstStyle/>
          <a:p>
            <a:r>
              <a:rPr lang="en-US" dirty="0">
                <a:solidFill>
                  <a:schemeClr val="tx1"/>
                </a:solidFill>
                <a:latin typeface="Bookman Old Style" panose="02050604050505020204" pitchFamily="18" charset="0"/>
                <a:cs typeface="Times New Roman"/>
              </a:rPr>
              <a:t>Student Research Grant (SRG)</a:t>
            </a:r>
            <a:endParaRPr lang="en-US" dirty="0">
              <a:solidFill>
                <a:schemeClr val="tx1"/>
              </a:solidFill>
              <a:latin typeface="Bookman Old Style" panose="02050604050505020204" pitchFamily="18" charset="0"/>
              <a:cs typeface="Times New Roman" panose="02020603050405020304" pitchFamily="18" charset="0"/>
            </a:endParaRPr>
          </a:p>
        </p:txBody>
      </p:sp>
      <p:sp>
        <p:nvSpPr>
          <p:cNvPr id="3" name="Content Placeholder 2"/>
          <p:cNvSpPr>
            <a:spLocks noGrp="1"/>
          </p:cNvSpPr>
          <p:nvPr>
            <p:ph idx="1"/>
          </p:nvPr>
        </p:nvSpPr>
        <p:spPr>
          <a:xfrm>
            <a:off x="480291" y="1845734"/>
            <a:ext cx="11360727" cy="4023360"/>
          </a:xfrm>
        </p:spPr>
        <p:txBody>
          <a:bodyPr vert="horz" lIns="0" tIns="45720" rIns="0" bIns="45720" rtlCol="0" anchor="t">
            <a:normAutofit/>
          </a:bodyPr>
          <a:lstStyle/>
          <a:p>
            <a:pPr>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Supports the development &amp; dissemination of research or original work. </a:t>
            </a:r>
            <a:endParaRPr lang="en-US" sz="2400" dirty="0">
              <a:solidFill>
                <a:schemeClr val="tx1"/>
              </a:solidFill>
              <a:latin typeface="Bookman Old Style" panose="02050604050505020204" pitchFamily="18" charset="0"/>
              <a:cs typeface="Times New Roman" panose="02020603050405020304" pitchFamily="18" charset="0"/>
            </a:endParaRPr>
          </a:p>
          <a:p>
            <a:pPr>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The SRG funds up to </a:t>
            </a:r>
            <a:r>
              <a:rPr lang="en-US" sz="2400" b="1" dirty="0">
                <a:solidFill>
                  <a:schemeClr val="tx1"/>
                </a:solidFill>
                <a:latin typeface="Bookman Old Style" panose="02050604050505020204" pitchFamily="18" charset="0"/>
                <a:cs typeface="Times New Roman"/>
              </a:rPr>
              <a:t>$750</a:t>
            </a:r>
            <a:r>
              <a:rPr lang="en-US" sz="2400" dirty="0">
                <a:solidFill>
                  <a:schemeClr val="tx1"/>
                </a:solidFill>
                <a:latin typeface="Bookman Old Style" panose="02050604050505020204" pitchFamily="18" charset="0"/>
                <a:cs typeface="Times New Roman"/>
              </a:rPr>
              <a:t> per student per year. If you received the SRG funding this semester, you will be ineligible to apply for this same funding in the fall and spring semesters.</a:t>
            </a:r>
          </a:p>
          <a:p>
            <a:pPr>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Research activities must occur or have occurred between </a:t>
            </a:r>
            <a:r>
              <a:rPr lang="en-US" sz="2400" b="1" dirty="0">
                <a:solidFill>
                  <a:schemeClr val="tx1"/>
                </a:solidFill>
                <a:latin typeface="Bookman Old Style" panose="02050604050505020204" pitchFamily="18" charset="0"/>
                <a:cs typeface="Times New Roman"/>
              </a:rPr>
              <a:t>Jun. 1, 2024 and May 31, 2025.</a:t>
            </a:r>
          </a:p>
          <a:p>
            <a:pPr>
              <a:buFont typeface="Arial" panose="020B0604020202020204" pitchFamily="34" charset="0"/>
              <a:buChar char="•"/>
            </a:pPr>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p:txBody>
          <a:bodyPr/>
          <a:lstStyle/>
          <a:p>
            <a:fld id="{A63E6C82-42F7-43F6-97A4-DBD3B190F3E4}" type="datetime4">
              <a:rPr lang="en-US" smtClean="0"/>
              <a:t>June 24, 2024</a:t>
            </a:fld>
            <a:endParaRPr lang="en-US"/>
          </a:p>
        </p:txBody>
      </p:sp>
      <p:pic>
        <p:nvPicPr>
          <p:cNvPr id="9" name="Picture 8" descr="A picture containing indoor&#10;&#10;Description automatically generated">
            <a:extLst>
              <a:ext uri="{FF2B5EF4-FFF2-40B4-BE49-F238E27FC236}">
                <a16:creationId xmlns:a16="http://schemas.microsoft.com/office/drawing/2014/main" id="{A11BAA37-8F9B-4084-B807-A15AEAE7A679}"/>
              </a:ext>
            </a:extLst>
          </p:cNvPr>
          <p:cNvPicPr>
            <a:picLocks noChangeAspect="1"/>
          </p:cNvPicPr>
          <p:nvPr/>
        </p:nvPicPr>
        <p:blipFill>
          <a:blip r:embed="rId3"/>
          <a:stretch>
            <a:fillRect/>
          </a:stretch>
        </p:blipFill>
        <p:spPr>
          <a:xfrm>
            <a:off x="7643247" y="4073236"/>
            <a:ext cx="3192636" cy="1795857"/>
          </a:xfrm>
          <a:prstGeom prst="rect">
            <a:avLst/>
          </a:prstGeom>
        </p:spPr>
      </p:pic>
      <p:pic>
        <p:nvPicPr>
          <p:cNvPr id="8" name="Picture 7">
            <a:extLst>
              <a:ext uri="{FF2B5EF4-FFF2-40B4-BE49-F238E27FC236}">
                <a16:creationId xmlns:a16="http://schemas.microsoft.com/office/drawing/2014/main" id="{2111B126-1B90-4BFF-B725-C29FD4E91CB2}"/>
              </a:ext>
            </a:extLst>
          </p:cNvPr>
          <p:cNvPicPr>
            <a:picLocks noChangeAspect="1"/>
          </p:cNvPicPr>
          <p:nvPr/>
        </p:nvPicPr>
        <p:blipFill rotWithShape="1">
          <a:blip r:embed="rId4"/>
          <a:srcRect t="26560" b="22672"/>
          <a:stretch/>
        </p:blipFill>
        <p:spPr>
          <a:xfrm>
            <a:off x="10272728" y="3470"/>
            <a:ext cx="1919272" cy="974353"/>
          </a:xfrm>
          <a:prstGeom prst="rect">
            <a:avLst/>
          </a:prstGeom>
          <a:solidFill>
            <a:schemeClr val="bg1">
              <a:lumMod val="85000"/>
              <a:alpha val="23000"/>
            </a:schemeClr>
          </a:solidFill>
        </p:spPr>
      </p:pic>
      <p:sp>
        <p:nvSpPr>
          <p:cNvPr id="4" name="Slide Number Placeholder 3">
            <a:extLst>
              <a:ext uri="{FF2B5EF4-FFF2-40B4-BE49-F238E27FC236}">
                <a16:creationId xmlns:a16="http://schemas.microsoft.com/office/drawing/2014/main" id="{E98086C4-AA4C-4171-BF8A-0DE2FD3329B9}"/>
              </a:ext>
            </a:extLst>
          </p:cNvPr>
          <p:cNvSpPr>
            <a:spLocks noGrp="1"/>
          </p:cNvSpPr>
          <p:nvPr>
            <p:ph type="sldNum" sz="quarter" idx="12"/>
          </p:nvPr>
        </p:nvSpPr>
        <p:spPr>
          <a:xfrm>
            <a:off x="3565236" y="6371880"/>
            <a:ext cx="5190836" cy="365125"/>
          </a:xfrm>
        </p:spPr>
        <p:txBody>
          <a:bodyPr/>
          <a:lstStyle/>
          <a:p>
            <a:r>
              <a:rPr lang="en-US" b="1" dirty="0">
                <a:latin typeface="Bookman Old Style" panose="02050604050505020204" pitchFamily="18" charset="0"/>
              </a:rPr>
              <a:t>GPSA Summer Grant Cycle  2024 - Applicant Information Session</a:t>
            </a:r>
          </a:p>
        </p:txBody>
      </p:sp>
    </p:spTree>
    <p:extLst>
      <p:ext uri="{BB962C8B-B14F-4D97-AF65-F5344CB8AC3E}">
        <p14:creationId xmlns:p14="http://schemas.microsoft.com/office/powerpoint/2010/main" val="843243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Bookman Old Style" panose="02050604050505020204" pitchFamily="18" charset="0"/>
                <a:cs typeface="Times New Roman"/>
              </a:rPr>
              <a:t>SRG Priorities</a:t>
            </a:r>
          </a:p>
        </p:txBody>
      </p:sp>
      <p:sp>
        <p:nvSpPr>
          <p:cNvPr id="3" name="Content Placeholder 2"/>
          <p:cNvSpPr>
            <a:spLocks noGrp="1"/>
          </p:cNvSpPr>
          <p:nvPr>
            <p:ph idx="1"/>
          </p:nvPr>
        </p:nvSpPr>
        <p:spPr>
          <a:xfrm>
            <a:off x="822036" y="1845734"/>
            <a:ext cx="10815782" cy="4023360"/>
          </a:xfrm>
        </p:spPr>
        <p:txBody>
          <a:bodyPr vert="horz" lIns="0" tIns="45720" rIns="0" bIns="45720" rtlCol="0" anchor="t">
            <a:normAutofit fontScale="77500" lnSpcReduction="20000"/>
          </a:bodyPr>
          <a:lstStyle/>
          <a:p>
            <a:pPr marL="0" indent="0">
              <a:buNone/>
            </a:pPr>
            <a:r>
              <a:rPr lang="en-US" sz="2600" b="1" dirty="0">
                <a:solidFill>
                  <a:schemeClr val="tx1"/>
                </a:solidFill>
                <a:latin typeface="Times New Roman"/>
                <a:cs typeface="Times New Roman"/>
              </a:rPr>
              <a:t>    </a:t>
            </a:r>
            <a:r>
              <a:rPr lang="en-US" sz="2600" b="1" dirty="0">
                <a:solidFill>
                  <a:schemeClr val="tx1"/>
                </a:solidFill>
                <a:latin typeface="Bookman Old Style" panose="02050604050505020204" pitchFamily="18" charset="0"/>
                <a:cs typeface="Times New Roman"/>
              </a:rPr>
              <a:t>Activities funded:</a:t>
            </a:r>
          </a:p>
          <a:p>
            <a:pPr marL="0" indent="0">
              <a:buNone/>
            </a:pPr>
            <a:endParaRPr lang="en-US" sz="2600" b="1" dirty="0">
              <a:solidFill>
                <a:schemeClr val="tx1"/>
              </a:solidFill>
              <a:latin typeface="Bookman Old Style" panose="02050604050505020204" pitchFamily="18" charset="0"/>
              <a:cs typeface="Times New Roman"/>
            </a:endParaRPr>
          </a:p>
          <a:p>
            <a:pPr marL="383540" lvl="1">
              <a:buFont typeface="Arial" panose="020B0604020202020204" pitchFamily="34" charset="0"/>
              <a:buChar char="•"/>
            </a:pPr>
            <a:r>
              <a:rPr lang="en-US" sz="2600" dirty="0">
                <a:solidFill>
                  <a:schemeClr val="tx1"/>
                </a:solidFill>
                <a:latin typeface="Bookman Old Style" panose="02050604050505020204" pitchFamily="18" charset="0"/>
                <a:cs typeface="Times New Roman"/>
              </a:rPr>
              <a:t>Any research-related expenses, broadly defined to encompass fine arts and musical compositions, legal research, etc.</a:t>
            </a:r>
          </a:p>
          <a:p>
            <a:pPr marL="200660" lvl="1" indent="0">
              <a:buNone/>
            </a:pPr>
            <a:endParaRPr lang="en-US" sz="2600" dirty="0">
              <a:solidFill>
                <a:schemeClr val="tx1"/>
              </a:solidFill>
              <a:latin typeface="Bookman Old Style" panose="02050604050505020204" pitchFamily="18" charset="0"/>
              <a:cs typeface="Times New Roman"/>
            </a:endParaRPr>
          </a:p>
          <a:p>
            <a:pPr marL="383540" lvl="1">
              <a:buFont typeface="Arial" panose="020B0604020202020204" pitchFamily="34" charset="0"/>
              <a:buChar char="•"/>
            </a:pPr>
            <a:r>
              <a:rPr lang="en-US" sz="2600" dirty="0">
                <a:solidFill>
                  <a:schemeClr val="tx1"/>
                </a:solidFill>
                <a:latin typeface="Bookman Old Style" panose="02050604050505020204" pitchFamily="18" charset="0"/>
                <a:cs typeface="Times New Roman"/>
              </a:rPr>
              <a:t>Airfare, registration, hotel, shuttle fees, taxi fare, presentation materials, food for </a:t>
            </a:r>
            <a:r>
              <a:rPr lang="en-US" sz="2600" b="1" dirty="0">
                <a:solidFill>
                  <a:schemeClr val="accent2"/>
                </a:solidFill>
                <a:latin typeface="Bookman Old Style" panose="02050604050505020204" pitchFamily="18" charset="0"/>
                <a:cs typeface="Times New Roman"/>
              </a:rPr>
              <a:t>conference </a:t>
            </a:r>
            <a:r>
              <a:rPr lang="en-US" sz="2600" b="1" u="sng" dirty="0">
                <a:solidFill>
                  <a:schemeClr val="accent2"/>
                </a:solidFill>
                <a:latin typeface="Bookman Old Style" panose="02050604050505020204" pitchFamily="18" charset="0"/>
                <a:cs typeface="Times New Roman"/>
              </a:rPr>
              <a:t>at which you are presenting</a:t>
            </a:r>
            <a:r>
              <a:rPr lang="en-US" sz="2600" b="1" dirty="0">
                <a:solidFill>
                  <a:schemeClr val="accent2"/>
                </a:solidFill>
                <a:latin typeface="Bookman Old Style" panose="02050604050505020204" pitchFamily="18" charset="0"/>
                <a:cs typeface="Times New Roman"/>
              </a:rPr>
              <a:t>. </a:t>
            </a:r>
            <a:r>
              <a:rPr lang="en-US" sz="2600" dirty="0">
                <a:solidFill>
                  <a:schemeClr val="tx1"/>
                </a:solidFill>
                <a:latin typeface="Bookman Old Style" panose="02050604050505020204" pitchFamily="18" charset="0"/>
                <a:cs typeface="Times New Roman"/>
              </a:rPr>
              <a:t>(Must be outside of ABQ)</a:t>
            </a:r>
          </a:p>
          <a:p>
            <a:pPr marL="200660" lvl="1" indent="0">
              <a:buNone/>
            </a:pPr>
            <a:endParaRPr lang="en-US" sz="2600" dirty="0">
              <a:solidFill>
                <a:schemeClr val="tx1"/>
              </a:solidFill>
              <a:latin typeface="Bookman Old Style" panose="02050604050505020204" pitchFamily="18" charset="0"/>
              <a:cs typeface="Times New Roman"/>
            </a:endParaRPr>
          </a:p>
          <a:p>
            <a:pPr marL="383540" lvl="1">
              <a:buFont typeface="Arial" panose="020B0604020202020204" pitchFamily="34" charset="0"/>
              <a:buChar char="•"/>
            </a:pPr>
            <a:r>
              <a:rPr lang="en-US" sz="2600" dirty="0">
                <a:solidFill>
                  <a:schemeClr val="tx1"/>
                </a:solidFill>
                <a:latin typeface="Bookman Old Style" panose="02050604050505020204" pitchFamily="18" charset="0"/>
                <a:cs typeface="Times New Roman"/>
              </a:rPr>
              <a:t>Supplies, consumables and printing costs</a:t>
            </a:r>
          </a:p>
          <a:p>
            <a:pPr marL="566420" lvl="2">
              <a:buFont typeface="Arial" panose="020B0604020202020204" pitchFamily="34" charset="0"/>
              <a:buChar char="•"/>
            </a:pPr>
            <a:r>
              <a:rPr lang="en-US" sz="2600" dirty="0">
                <a:solidFill>
                  <a:schemeClr val="accent2"/>
                </a:solidFill>
                <a:latin typeface="Bookman Old Style" panose="02050604050505020204" pitchFamily="18" charset="0"/>
                <a:cs typeface="Times New Roman"/>
              </a:rPr>
              <a:t>Equipment you might need for data collection</a:t>
            </a:r>
          </a:p>
          <a:p>
            <a:pPr marL="383540" lvl="2" indent="0">
              <a:buNone/>
            </a:pPr>
            <a:r>
              <a:rPr lang="en-US" sz="2600" dirty="0">
                <a:solidFill>
                  <a:schemeClr val="accent2"/>
                </a:solidFill>
                <a:latin typeface="Bookman Old Style" panose="02050604050505020204" pitchFamily="18" charset="0"/>
                <a:cs typeface="Times New Roman"/>
              </a:rPr>
              <a:t>   </a:t>
            </a:r>
            <a:r>
              <a:rPr lang="en-US" sz="2600" dirty="0" err="1">
                <a:solidFill>
                  <a:schemeClr val="accent2"/>
                </a:solidFill>
                <a:latin typeface="Bookman Old Style" panose="02050604050505020204" pitchFamily="18" charset="0"/>
                <a:cs typeface="Times New Roman"/>
              </a:rPr>
              <a:t>e.g</a:t>
            </a:r>
            <a:r>
              <a:rPr lang="en-US" sz="2600" dirty="0">
                <a:solidFill>
                  <a:schemeClr val="accent2"/>
                </a:solidFill>
                <a:latin typeface="Bookman Old Style" panose="02050604050505020204" pitchFamily="18" charset="0"/>
                <a:cs typeface="Times New Roman"/>
              </a:rPr>
              <a:t>, camera for recording sessions</a:t>
            </a:r>
          </a:p>
          <a:p>
            <a:pPr marL="383540" lvl="2" indent="0">
              <a:buNone/>
            </a:pPr>
            <a:br>
              <a:rPr lang="en-US" sz="2600" dirty="0">
                <a:solidFill>
                  <a:schemeClr val="tx1"/>
                </a:solidFill>
                <a:latin typeface="Times New Roman" panose="02020603050405020304" pitchFamily="18" charset="0"/>
                <a:cs typeface="Times New Roman" panose="02020603050405020304" pitchFamily="18" charset="0"/>
              </a:rPr>
            </a:br>
            <a:br>
              <a:rPr lang="en-US" dirty="0"/>
            </a:br>
            <a:br>
              <a:rPr lang="en-US" dirty="0"/>
            </a:br>
            <a:endParaRPr lang="en-US" dirty="0">
              <a:cs typeface="Arial" panose="020B0604020202020204"/>
            </a:endParaRPr>
          </a:p>
          <a:p>
            <a:endParaRPr lang="en-US" dirty="0"/>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10798937" y="6342967"/>
            <a:ext cx="1165963" cy="365125"/>
          </a:xfrm>
        </p:spPr>
        <p:txBody>
          <a:bodyPr/>
          <a:lstStyle/>
          <a:p>
            <a:fld id="{8F360A74-4B97-4CE4-B7B9-9AE700D89187}" type="datetime4">
              <a:rPr lang="en-US" b="1" smtClean="0"/>
              <a:t>June 24, 2024</a:t>
            </a:fld>
            <a:endParaRPr lang="en-US" b="1" dirty="0"/>
          </a:p>
        </p:txBody>
      </p:sp>
      <p:pic>
        <p:nvPicPr>
          <p:cNvPr id="9" name="Picture 8">
            <a:extLst>
              <a:ext uri="{FF2B5EF4-FFF2-40B4-BE49-F238E27FC236}">
                <a16:creationId xmlns:a16="http://schemas.microsoft.com/office/drawing/2014/main" id="{946E7FEC-1B13-4FF0-882C-3C478B0A2ED6}"/>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4" name="Slide Number Placeholder 3">
            <a:extLst>
              <a:ext uri="{FF2B5EF4-FFF2-40B4-BE49-F238E27FC236}">
                <a16:creationId xmlns:a16="http://schemas.microsoft.com/office/drawing/2014/main" id="{DA4F4ABC-D3C5-469D-B5F7-419B01775888}"/>
              </a:ext>
            </a:extLst>
          </p:cNvPr>
          <p:cNvSpPr>
            <a:spLocks noGrp="1"/>
          </p:cNvSpPr>
          <p:nvPr>
            <p:ph type="sldNum" sz="quarter" idx="12"/>
          </p:nvPr>
        </p:nvSpPr>
        <p:spPr>
          <a:xfrm>
            <a:off x="3288145" y="6361293"/>
            <a:ext cx="5163127"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Tree>
    <p:extLst>
      <p:ext uri="{BB962C8B-B14F-4D97-AF65-F5344CB8AC3E}">
        <p14:creationId xmlns:p14="http://schemas.microsoft.com/office/powerpoint/2010/main" val="441662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3350"/>
            <a:ext cx="10058400" cy="1450757"/>
          </a:xfrm>
        </p:spPr>
        <p:txBody>
          <a:bodyPr/>
          <a:lstStyle/>
          <a:p>
            <a:r>
              <a:rPr lang="en-US" dirty="0">
                <a:solidFill>
                  <a:schemeClr val="tx1"/>
                </a:solidFill>
                <a:latin typeface="Bookman Old Style" panose="02050604050505020204" pitchFamily="18" charset="0"/>
                <a:cs typeface="Times New Roman"/>
              </a:rPr>
              <a:t>SRG Scoring Criteria</a:t>
            </a:r>
          </a:p>
        </p:txBody>
      </p:sp>
      <p:sp>
        <p:nvSpPr>
          <p:cNvPr id="3" name="Content Placeholder 2"/>
          <p:cNvSpPr>
            <a:spLocks noGrp="1"/>
          </p:cNvSpPr>
          <p:nvPr>
            <p:ph idx="1"/>
          </p:nvPr>
        </p:nvSpPr>
        <p:spPr>
          <a:xfrm>
            <a:off x="729673" y="1845734"/>
            <a:ext cx="10426007" cy="4023360"/>
          </a:xfrm>
        </p:spPr>
        <p:txBody>
          <a:bodyPr vert="horz" lIns="0" tIns="45720" rIns="0" bIns="45720" rtlCol="0" anchor="t">
            <a:normAutofit/>
          </a:bodyPr>
          <a:lstStyle/>
          <a:p>
            <a:pPr>
              <a:buFont typeface="Arial" panose="020B0604020202020204" pitchFamily="34" charset="0"/>
              <a:buChar char="•"/>
            </a:pPr>
            <a:r>
              <a:rPr lang="en-US" sz="3200" dirty="0">
                <a:solidFill>
                  <a:schemeClr val="tx1"/>
                </a:solidFill>
                <a:latin typeface="Times New Roman"/>
                <a:cs typeface="Times New Roman"/>
              </a:rPr>
              <a:t> </a:t>
            </a:r>
            <a:r>
              <a:rPr lang="en-US" sz="3200" dirty="0">
                <a:solidFill>
                  <a:schemeClr val="tx1"/>
                </a:solidFill>
                <a:latin typeface="Bookman Old Style" panose="02050604050505020204" pitchFamily="18" charset="0"/>
                <a:cs typeface="Times New Roman"/>
              </a:rPr>
              <a:t>Background </a:t>
            </a:r>
            <a:r>
              <a:rPr lang="en-US" sz="3200" b="1" dirty="0">
                <a:solidFill>
                  <a:schemeClr val="tx1"/>
                </a:solidFill>
                <a:latin typeface="Bookman Old Style" panose="02050604050505020204" pitchFamily="18" charset="0"/>
                <a:cs typeface="Times New Roman"/>
              </a:rPr>
              <a:t>(25 points)</a:t>
            </a:r>
          </a:p>
          <a:p>
            <a:pPr marL="383540" lvl="1">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Academic/professional interests and stage in degree</a:t>
            </a:r>
          </a:p>
          <a:p>
            <a:pPr marL="383540" lvl="1">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Describe the activity (what, where, when) and its significance</a:t>
            </a:r>
          </a:p>
          <a:p>
            <a:pPr marL="383540" lvl="1">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Connect activity to broader academic field. </a:t>
            </a:r>
            <a:r>
              <a:rPr lang="en-US" sz="2400" b="1" dirty="0">
                <a:solidFill>
                  <a:schemeClr val="tx1"/>
                </a:solidFill>
                <a:latin typeface="Bookman Old Style" panose="02050604050505020204" pitchFamily="18" charset="0"/>
                <a:cs typeface="Times New Roman"/>
              </a:rPr>
              <a:t> </a:t>
            </a:r>
            <a:endParaRPr lang="en-US" sz="2400" b="1" dirty="0">
              <a:solidFill>
                <a:schemeClr val="tx1"/>
              </a:solidFill>
              <a:latin typeface="Bookman Old Style" panose="02050604050505020204" pitchFamily="18" charset="0"/>
              <a:cs typeface="Times New Roman" panose="02020603050405020304" pitchFamily="18" charset="0"/>
            </a:endParaRPr>
          </a:p>
          <a:p>
            <a:pPr>
              <a:buFont typeface="Arial" panose="020B0604020202020204" pitchFamily="34" charset="0"/>
              <a:buChar char="•"/>
            </a:pPr>
            <a:r>
              <a:rPr lang="en-US" sz="3200" dirty="0">
                <a:solidFill>
                  <a:schemeClr val="tx1"/>
                </a:solidFill>
                <a:latin typeface="Bookman Old Style" panose="02050604050505020204" pitchFamily="18" charset="0"/>
                <a:cs typeface="Times New Roman"/>
              </a:rPr>
              <a:t> Benefits </a:t>
            </a:r>
            <a:r>
              <a:rPr lang="en-US" sz="3200" b="1" dirty="0">
                <a:solidFill>
                  <a:schemeClr val="tx1"/>
                </a:solidFill>
                <a:latin typeface="Bookman Old Style" panose="02050604050505020204" pitchFamily="18" charset="0"/>
                <a:cs typeface="Times New Roman"/>
              </a:rPr>
              <a:t>(30 points)</a:t>
            </a:r>
          </a:p>
          <a:p>
            <a:pPr marL="383540" lvl="1">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Activity’s benefit to applicant, linked to professional interests.</a:t>
            </a:r>
          </a:p>
          <a:p>
            <a:pPr marL="383540" lvl="1">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Benefit of applicant’s work to the academic community.</a:t>
            </a:r>
          </a:p>
          <a:p>
            <a:pPr>
              <a:buFont typeface="Arial" panose="020B0604020202020204" pitchFamily="34" charset="0"/>
              <a:buChar char="•"/>
            </a:pPr>
            <a:endParaRPr lang="en-US" sz="3200" b="1" dirty="0">
              <a:solidFill>
                <a:schemeClr val="tx1"/>
              </a:solidFill>
              <a:latin typeface="Arial"/>
              <a:cs typeface="Times New Roman" panose="02020603050405020304" pitchFamily="18" charset="0"/>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10699091" y="6261861"/>
            <a:ext cx="1165963" cy="365125"/>
          </a:xfrm>
        </p:spPr>
        <p:txBody>
          <a:bodyPr/>
          <a:lstStyle/>
          <a:p>
            <a:fld id="{15390502-C0FE-47FA-B742-DE4023DAAF4E}" type="datetime4">
              <a:rPr lang="en-US" b="1" smtClean="0"/>
              <a:t>June 24, 2024</a:t>
            </a:fld>
            <a:endParaRPr lang="en-US" b="1" dirty="0"/>
          </a:p>
        </p:txBody>
      </p:sp>
      <p:pic>
        <p:nvPicPr>
          <p:cNvPr id="8" name="Picture 7">
            <a:extLst>
              <a:ext uri="{FF2B5EF4-FFF2-40B4-BE49-F238E27FC236}">
                <a16:creationId xmlns:a16="http://schemas.microsoft.com/office/drawing/2014/main" id="{2B4ED09B-E82A-4A54-99E6-FFB6F31EA279}"/>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6" name="Slide Number Placeholder 5">
            <a:extLst>
              <a:ext uri="{FF2B5EF4-FFF2-40B4-BE49-F238E27FC236}">
                <a16:creationId xmlns:a16="http://schemas.microsoft.com/office/drawing/2014/main" id="{49527713-4F3E-41CA-A3BC-7847B6C4A843}"/>
              </a:ext>
            </a:extLst>
          </p:cNvPr>
          <p:cNvSpPr>
            <a:spLocks noGrp="1"/>
          </p:cNvSpPr>
          <p:nvPr>
            <p:ph type="sldNum" sz="quarter" idx="12"/>
          </p:nvPr>
        </p:nvSpPr>
        <p:spPr>
          <a:xfrm>
            <a:off x="3393440" y="6270704"/>
            <a:ext cx="5098472"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sp>
        <p:nvSpPr>
          <p:cNvPr id="10" name="TextBox 9">
            <a:extLst>
              <a:ext uri="{FF2B5EF4-FFF2-40B4-BE49-F238E27FC236}">
                <a16:creationId xmlns:a16="http://schemas.microsoft.com/office/drawing/2014/main" id="{9D49A232-67B9-573D-DC2D-21FAF7DBADB1}"/>
              </a:ext>
            </a:extLst>
          </p:cNvPr>
          <p:cNvSpPr txBox="1"/>
          <p:nvPr/>
        </p:nvSpPr>
        <p:spPr>
          <a:xfrm>
            <a:off x="3684619" y="5309007"/>
            <a:ext cx="4356095" cy="646331"/>
          </a:xfrm>
          <a:prstGeom prst="rect">
            <a:avLst/>
          </a:prstGeom>
          <a:noFill/>
        </p:spPr>
        <p:txBody>
          <a:bodyPr wrap="square" lIns="91440" tIns="45720" rIns="91440" bIns="45720" rtlCol="0" anchor="t">
            <a:spAutoFit/>
          </a:bodyPr>
          <a:lstStyle/>
          <a:p>
            <a:r>
              <a:rPr lang="en-US" sz="3600" b="1" dirty="0">
                <a:solidFill>
                  <a:schemeClr val="accent2"/>
                </a:solidFill>
                <a:latin typeface="Bookman Old Style" panose="02050604050505020204" pitchFamily="18" charset="0"/>
                <a:cs typeface="Times New Roman"/>
              </a:rPr>
              <a:t>700 WORD MAX</a:t>
            </a:r>
          </a:p>
        </p:txBody>
      </p:sp>
      <p:pic>
        <p:nvPicPr>
          <p:cNvPr id="11" name="Picture 10" descr="A close up of text on a white background&#10;&#10;Description automatically generated">
            <a:extLst>
              <a:ext uri="{FF2B5EF4-FFF2-40B4-BE49-F238E27FC236}">
                <a16:creationId xmlns:a16="http://schemas.microsoft.com/office/drawing/2014/main" id="{69FC6596-D3DA-11AF-FB7B-9A2883321980}"/>
              </a:ext>
            </a:extLst>
          </p:cNvPr>
          <p:cNvPicPr>
            <a:picLocks noChangeAspect="1"/>
          </p:cNvPicPr>
          <p:nvPr/>
        </p:nvPicPr>
        <p:blipFill>
          <a:blip r:embed="rId4"/>
          <a:stretch>
            <a:fillRect/>
          </a:stretch>
        </p:blipFill>
        <p:spPr>
          <a:xfrm>
            <a:off x="10425936" y="2872510"/>
            <a:ext cx="1712274" cy="1317118"/>
          </a:xfrm>
          <a:prstGeom prst="rect">
            <a:avLst/>
          </a:prstGeom>
        </p:spPr>
      </p:pic>
    </p:spTree>
    <p:extLst>
      <p:ext uri="{BB962C8B-B14F-4D97-AF65-F5344CB8AC3E}">
        <p14:creationId xmlns:p14="http://schemas.microsoft.com/office/powerpoint/2010/main" val="2570925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Bookman Old Style" panose="02050604050505020204" pitchFamily="18" charset="0"/>
                <a:cs typeface="Times New Roman"/>
              </a:rPr>
              <a:t>SRG Scoring cont’d</a:t>
            </a:r>
          </a:p>
        </p:txBody>
      </p:sp>
      <p:sp>
        <p:nvSpPr>
          <p:cNvPr id="3" name="Content Placeholder 2"/>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Composition </a:t>
            </a:r>
            <a:r>
              <a:rPr lang="en-US" sz="2400" b="1" dirty="0">
                <a:solidFill>
                  <a:schemeClr val="tx1"/>
                </a:solidFill>
                <a:latin typeface="Bookman Old Style" panose="02050604050505020204" pitchFamily="18" charset="0"/>
                <a:cs typeface="Times New Roman"/>
              </a:rPr>
              <a:t>(15 points)</a:t>
            </a:r>
          </a:p>
          <a:p>
            <a:pPr marL="383540" lvl="1">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Flows logically, direct writing style, defined technical terms, and proofread.</a:t>
            </a:r>
          </a:p>
          <a:p>
            <a:pPr>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 </a:t>
            </a:r>
            <a:r>
              <a:rPr lang="en-US" sz="2400" b="1" u="sng" dirty="0">
                <a:solidFill>
                  <a:schemeClr val="tx1"/>
                </a:solidFill>
                <a:latin typeface="Bookman Old Style" panose="02050604050505020204" pitchFamily="18" charset="0"/>
                <a:cs typeface="Times New Roman"/>
              </a:rPr>
              <a:t>Budget </a:t>
            </a:r>
            <a:r>
              <a:rPr lang="en-US" sz="2400" b="1" dirty="0">
                <a:solidFill>
                  <a:schemeClr val="tx1"/>
                </a:solidFill>
                <a:latin typeface="Bookman Old Style" panose="02050604050505020204" pitchFamily="18" charset="0"/>
                <a:cs typeface="Times New Roman"/>
              </a:rPr>
              <a:t>(30 points)</a:t>
            </a:r>
          </a:p>
          <a:p>
            <a:pPr marL="383540" lvl="1">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Completed budget template </a:t>
            </a:r>
            <a:endParaRPr lang="en-US" sz="2400" dirty="0">
              <a:solidFill>
                <a:schemeClr val="tx1"/>
              </a:solidFill>
              <a:latin typeface="Bookman Old Style" panose="02050604050505020204" pitchFamily="18" charset="0"/>
              <a:cs typeface="Times New Roman" panose="02020603050405020304" pitchFamily="18" charset="0"/>
            </a:endParaRPr>
          </a:p>
          <a:p>
            <a:pPr marL="566420" lvl="2">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Well-researched and reasonable</a:t>
            </a:r>
          </a:p>
          <a:p>
            <a:pPr marL="566420" lvl="2">
              <a:buFont typeface="Arial" panose="020B0604020202020204" pitchFamily="34" charset="0"/>
              <a:buChar char="•"/>
            </a:pPr>
            <a:r>
              <a:rPr lang="en-US" sz="2400" dirty="0">
                <a:solidFill>
                  <a:schemeClr val="tx1"/>
                </a:solidFill>
                <a:latin typeface="Bookman Old Style" panose="02050604050505020204" pitchFamily="18" charset="0"/>
                <a:cs typeface="Times New Roman"/>
              </a:rPr>
              <a:t>Documentation/links to verify costs</a:t>
            </a:r>
          </a:p>
          <a:p>
            <a:pPr marL="383540" lvl="1">
              <a:buFont typeface="Arial" panose="020B0604020202020204" pitchFamily="34" charset="0"/>
              <a:buChar char="•"/>
            </a:pP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5" name="Date Placeholder 4">
            <a:extLst>
              <a:ext uri="{FF2B5EF4-FFF2-40B4-BE49-F238E27FC236}">
                <a16:creationId xmlns:a16="http://schemas.microsoft.com/office/drawing/2014/main" id="{89D9D4E1-A2C5-4723-B76D-7384DA457B6D}"/>
              </a:ext>
            </a:extLst>
          </p:cNvPr>
          <p:cNvSpPr>
            <a:spLocks noGrp="1"/>
          </p:cNvSpPr>
          <p:nvPr>
            <p:ph type="dt" sz="half" idx="10"/>
          </p:nvPr>
        </p:nvSpPr>
        <p:spPr>
          <a:xfrm>
            <a:off x="10798937" y="6376868"/>
            <a:ext cx="1165963" cy="365125"/>
          </a:xfrm>
        </p:spPr>
        <p:txBody>
          <a:bodyPr/>
          <a:lstStyle/>
          <a:p>
            <a:fld id="{15390502-C0FE-47FA-B742-DE4023DAAF4E}" type="datetime4">
              <a:rPr lang="en-US" b="1" smtClean="0"/>
              <a:t>June 24, 2024</a:t>
            </a:fld>
            <a:endParaRPr lang="en-US" b="1" dirty="0"/>
          </a:p>
        </p:txBody>
      </p:sp>
      <p:pic>
        <p:nvPicPr>
          <p:cNvPr id="8" name="Picture 7">
            <a:extLst>
              <a:ext uri="{FF2B5EF4-FFF2-40B4-BE49-F238E27FC236}">
                <a16:creationId xmlns:a16="http://schemas.microsoft.com/office/drawing/2014/main" id="{2B4ED09B-E82A-4A54-99E6-FFB6F31EA279}"/>
              </a:ext>
            </a:extLst>
          </p:cNvPr>
          <p:cNvPicPr>
            <a:picLocks noChangeAspect="1"/>
          </p:cNvPicPr>
          <p:nvPr/>
        </p:nvPicPr>
        <p:blipFill rotWithShape="1">
          <a:blip r:embed="rId3"/>
          <a:srcRect t="26560" b="22672"/>
          <a:stretch/>
        </p:blipFill>
        <p:spPr>
          <a:xfrm>
            <a:off x="10272728" y="3470"/>
            <a:ext cx="1919272" cy="974353"/>
          </a:xfrm>
          <a:prstGeom prst="rect">
            <a:avLst/>
          </a:prstGeom>
          <a:solidFill>
            <a:schemeClr val="bg1">
              <a:lumMod val="85000"/>
              <a:alpha val="23000"/>
            </a:schemeClr>
          </a:solidFill>
        </p:spPr>
      </p:pic>
      <p:sp>
        <p:nvSpPr>
          <p:cNvPr id="6" name="Slide Number Placeholder 5">
            <a:extLst>
              <a:ext uri="{FF2B5EF4-FFF2-40B4-BE49-F238E27FC236}">
                <a16:creationId xmlns:a16="http://schemas.microsoft.com/office/drawing/2014/main" id="{49527713-4F3E-41CA-A3BC-7847B6C4A843}"/>
              </a:ext>
            </a:extLst>
          </p:cNvPr>
          <p:cNvSpPr>
            <a:spLocks noGrp="1"/>
          </p:cNvSpPr>
          <p:nvPr>
            <p:ph type="sldNum" sz="quarter" idx="12"/>
          </p:nvPr>
        </p:nvSpPr>
        <p:spPr>
          <a:xfrm>
            <a:off x="3454402" y="6388834"/>
            <a:ext cx="5070762" cy="365125"/>
          </a:xfrm>
        </p:spPr>
        <p:txBody>
          <a:bodyPr/>
          <a:lstStyle/>
          <a:p>
            <a:r>
              <a:rPr lang="en-US" b="1" dirty="0">
                <a:latin typeface="Bookman Old Style" panose="02050604050505020204" pitchFamily="18" charset="0"/>
              </a:rPr>
              <a:t>GPSA Summer Grant Cycle  2024 - Applicant Information Session</a:t>
            </a:r>
          </a:p>
          <a:p>
            <a:endParaRPr lang="en-US" dirty="0"/>
          </a:p>
        </p:txBody>
      </p:sp>
      <p:pic>
        <p:nvPicPr>
          <p:cNvPr id="11" name="Picture 10" descr="A close up of a piece of paper&#10;&#10;Description automatically generated">
            <a:extLst>
              <a:ext uri="{FF2B5EF4-FFF2-40B4-BE49-F238E27FC236}">
                <a16:creationId xmlns:a16="http://schemas.microsoft.com/office/drawing/2014/main" id="{B63C221A-A3D3-030D-1573-70ABD5B09FA0}"/>
              </a:ext>
            </a:extLst>
          </p:cNvPr>
          <p:cNvPicPr>
            <a:picLocks noChangeAspect="1"/>
          </p:cNvPicPr>
          <p:nvPr/>
        </p:nvPicPr>
        <p:blipFill>
          <a:blip r:embed="rId4"/>
          <a:stretch>
            <a:fillRect/>
          </a:stretch>
        </p:blipFill>
        <p:spPr>
          <a:xfrm>
            <a:off x="8942047" y="4256150"/>
            <a:ext cx="2656415" cy="1376023"/>
          </a:xfrm>
          <a:prstGeom prst="rect">
            <a:avLst/>
          </a:prstGeom>
        </p:spPr>
      </p:pic>
    </p:spTree>
    <p:extLst>
      <p:ext uri="{BB962C8B-B14F-4D97-AF65-F5344CB8AC3E}">
        <p14:creationId xmlns:p14="http://schemas.microsoft.com/office/powerpoint/2010/main" val="2291329271"/>
      </p:ext>
    </p:extLst>
  </p:cSld>
  <p:clrMapOvr>
    <a:masterClrMapping/>
  </p:clrMapOvr>
</p:sld>
</file>

<file path=ppt/theme/theme1.xml><?xml version="1.0" encoding="utf-8"?>
<a:theme xmlns:a="http://schemas.openxmlformats.org/drawingml/2006/main" name="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8851</TotalTime>
  <Words>2370</Words>
  <Application>Microsoft Office PowerPoint</Application>
  <PresentationFormat>Widescreen</PresentationFormat>
  <Paragraphs>256</Paragraphs>
  <Slides>25</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Arial,Sans-Serif</vt:lpstr>
      <vt:lpstr>Bookman Old Style</vt:lpstr>
      <vt:lpstr>Calibri</vt:lpstr>
      <vt:lpstr>Calibri Light</vt:lpstr>
      <vt:lpstr>Times New Roman</vt:lpstr>
      <vt:lpstr>Retrospect</vt:lpstr>
      <vt:lpstr>Custom Design</vt:lpstr>
      <vt:lpstr>Retrospect</vt:lpstr>
      <vt:lpstr>Grant Applicant Information</vt:lpstr>
      <vt:lpstr>GPSA Grants Overview</vt:lpstr>
      <vt:lpstr>Website Information</vt:lpstr>
      <vt:lpstr>AwardSpring Access</vt:lpstr>
      <vt:lpstr>Grants and Scholarships </vt:lpstr>
      <vt:lpstr>Student Research Grant (SRG)</vt:lpstr>
      <vt:lpstr>SRG Priorities</vt:lpstr>
      <vt:lpstr>SRG Scoring Criteria</vt:lpstr>
      <vt:lpstr>SRG Scoring cont’d</vt:lpstr>
      <vt:lpstr>Professional Development Grant (PDG) </vt:lpstr>
      <vt:lpstr>PDG Scoring</vt:lpstr>
      <vt:lpstr>SRG &amp; PDG Budget</vt:lpstr>
      <vt:lpstr>Budget cont’d</vt:lpstr>
      <vt:lpstr>PowerPoint Presentation</vt:lpstr>
      <vt:lpstr>Graduate Scholarship Fund (GSF)</vt:lpstr>
      <vt:lpstr>GSF Application Scoring</vt:lpstr>
      <vt:lpstr>Scoring for Graduate Scholarship Fund</vt:lpstr>
      <vt:lpstr>HSC Rural Rotation Grant</vt:lpstr>
      <vt:lpstr>HSC Rural Rotation cont’d</vt:lpstr>
      <vt:lpstr>Applicant Scoring &amp; Ranking Process</vt:lpstr>
      <vt:lpstr>Applicant Eligibility Review</vt:lpstr>
      <vt:lpstr>Disqualification criteria</vt:lpstr>
      <vt:lpstr>Deadlines &amp; Other Info</vt:lpstr>
      <vt:lpstr>Further Assistance</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Applicant Training</dc:title>
  <dc:creator>anu khadka</dc:creator>
  <cp:lastModifiedBy>Joseph Conteh</cp:lastModifiedBy>
  <cp:revision>60</cp:revision>
  <dcterms:created xsi:type="dcterms:W3CDTF">2020-08-30T15:04:29Z</dcterms:created>
  <dcterms:modified xsi:type="dcterms:W3CDTF">2024-06-27T05:37:48Z</dcterms:modified>
</cp:coreProperties>
</file>