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1"/>
  </p:notesMasterIdLst>
  <p:handoutMasterIdLst>
    <p:handoutMasterId r:id="rId62"/>
  </p:handoutMasterIdLst>
  <p:sldIdLst>
    <p:sldId id="258" r:id="rId3"/>
    <p:sldId id="257" r:id="rId4"/>
    <p:sldId id="259" r:id="rId5"/>
    <p:sldId id="261" r:id="rId6"/>
    <p:sldId id="262" r:id="rId7"/>
    <p:sldId id="263" r:id="rId8"/>
    <p:sldId id="265" r:id="rId9"/>
    <p:sldId id="264" r:id="rId10"/>
    <p:sldId id="293" r:id="rId11"/>
    <p:sldId id="305" r:id="rId12"/>
    <p:sldId id="321" r:id="rId13"/>
    <p:sldId id="319" r:id="rId14"/>
    <p:sldId id="320" r:id="rId15"/>
    <p:sldId id="266" r:id="rId16"/>
    <p:sldId id="292" r:id="rId17"/>
    <p:sldId id="267" r:id="rId18"/>
    <p:sldId id="268" r:id="rId19"/>
    <p:sldId id="269" r:id="rId20"/>
    <p:sldId id="270" r:id="rId21"/>
    <p:sldId id="271" r:id="rId22"/>
    <p:sldId id="325" r:id="rId23"/>
    <p:sldId id="272" r:id="rId24"/>
    <p:sldId id="273" r:id="rId25"/>
    <p:sldId id="274" r:id="rId26"/>
    <p:sldId id="275" r:id="rId27"/>
    <p:sldId id="276" r:id="rId28"/>
    <p:sldId id="302" r:id="rId29"/>
    <p:sldId id="303" r:id="rId30"/>
    <p:sldId id="299" r:id="rId31"/>
    <p:sldId id="324" r:id="rId32"/>
    <p:sldId id="277" r:id="rId33"/>
    <p:sldId id="278" r:id="rId34"/>
    <p:sldId id="279" r:id="rId35"/>
    <p:sldId id="280" r:id="rId36"/>
    <p:sldId id="281" r:id="rId37"/>
    <p:sldId id="294" r:id="rId38"/>
    <p:sldId id="322" r:id="rId39"/>
    <p:sldId id="316" r:id="rId40"/>
    <p:sldId id="306" r:id="rId41"/>
    <p:sldId id="307" r:id="rId42"/>
    <p:sldId id="309" r:id="rId43"/>
    <p:sldId id="308" r:id="rId44"/>
    <p:sldId id="317" r:id="rId45"/>
    <p:sldId id="311" r:id="rId46"/>
    <p:sldId id="318" r:id="rId47"/>
    <p:sldId id="312" r:id="rId48"/>
    <p:sldId id="313" r:id="rId49"/>
    <p:sldId id="315" r:id="rId50"/>
    <p:sldId id="314" r:id="rId51"/>
    <p:sldId id="310" r:id="rId52"/>
    <p:sldId id="283" r:id="rId53"/>
    <p:sldId id="284" r:id="rId54"/>
    <p:sldId id="285" r:id="rId55"/>
    <p:sldId id="286" r:id="rId56"/>
    <p:sldId id="287" r:id="rId57"/>
    <p:sldId id="298" r:id="rId58"/>
    <p:sldId id="323" r:id="rId59"/>
    <p:sldId id="29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p:restoredTop sz="80769" autoAdjust="0"/>
  </p:normalViewPr>
  <p:slideViewPr>
    <p:cSldViewPr snapToGrid="0" snapToObjects="1">
      <p:cViewPr varScale="1">
        <p:scale>
          <a:sx n="70" d="100"/>
          <a:sy n="70" d="100"/>
        </p:scale>
        <p:origin x="840" y="53"/>
      </p:cViewPr>
      <p:guideLst/>
    </p:cSldViewPr>
  </p:slideViewPr>
  <p:notesTextViewPr>
    <p:cViewPr>
      <p:scale>
        <a:sx n="1" d="1"/>
        <a:sy n="1" d="1"/>
      </p:scale>
      <p:origin x="0" y="0"/>
    </p:cViewPr>
  </p:notesTextViewPr>
  <p:sorterViewPr>
    <p:cViewPr varScale="1">
      <p:scale>
        <a:sx n="100" d="100"/>
        <a:sy n="100" d="100"/>
      </p:scale>
      <p:origin x="0" y="-96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DE6BF-BF21-4D27-BFF9-2ACC136D91E0}"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4921A19-5332-44D3-B30B-AB649A2B8EB9}">
      <dgm:prSet phldrT="[Text]"/>
      <dgm:spPr/>
      <dgm:t>
        <a:bodyPr/>
        <a:lstStyle/>
        <a:p>
          <a:r>
            <a:rPr lang="en-US" dirty="0">
              <a:latin typeface="Times New Roman" panose="02020603050405020304" pitchFamily="18" charset="0"/>
              <a:cs typeface="Times New Roman" panose="02020603050405020304" pitchFamily="18" charset="0"/>
            </a:rPr>
            <a:t>Student Research Grant</a:t>
          </a:r>
        </a:p>
      </dgm:t>
    </dgm:pt>
    <dgm:pt modelId="{9AB71F08-658D-472E-A580-02A04EAF784E}" type="parTrans" cxnId="{3B61DB06-65AE-4FA6-9131-D5AE34B24887}">
      <dgm:prSet/>
      <dgm:spPr/>
      <dgm:t>
        <a:bodyPr/>
        <a:lstStyle/>
        <a:p>
          <a:endParaRPr lang="en-US"/>
        </a:p>
      </dgm:t>
    </dgm:pt>
    <dgm:pt modelId="{2C49FCF4-32AC-447D-A158-762A86FFD967}" type="sibTrans" cxnId="{3B61DB06-65AE-4FA6-9131-D5AE34B24887}">
      <dgm:prSet/>
      <dgm:spPr/>
      <dgm:t>
        <a:bodyPr/>
        <a:lstStyle/>
        <a:p>
          <a:endParaRPr lang="en-US"/>
        </a:p>
      </dgm:t>
    </dgm:pt>
    <dgm:pt modelId="{6D799335-17FC-44B5-8F2D-BBDCC4F5076E}">
      <dgm:prSet phldrT="[Text]"/>
      <dgm:spPr/>
      <dgm:t>
        <a:bodyPr/>
        <a:lstStyle/>
        <a:p>
          <a:r>
            <a:rPr lang="en-US" dirty="0">
              <a:latin typeface="Times New Roman" panose="02020603050405020304" pitchFamily="18" charset="0"/>
              <a:cs typeface="Times New Roman" panose="02020603050405020304" pitchFamily="18" charset="0"/>
            </a:rPr>
            <a:t>Professional Development Grant</a:t>
          </a:r>
        </a:p>
      </dgm:t>
    </dgm:pt>
    <dgm:pt modelId="{982F20DE-9112-4C92-8AA5-0A4120A6B86F}" type="parTrans" cxnId="{2B590A11-A4DC-4073-8BED-3B107A1A5B10}">
      <dgm:prSet/>
      <dgm:spPr/>
      <dgm:t>
        <a:bodyPr/>
        <a:lstStyle/>
        <a:p>
          <a:endParaRPr lang="en-US"/>
        </a:p>
      </dgm:t>
    </dgm:pt>
    <dgm:pt modelId="{47837F6E-6E96-4BDD-BDC5-F6F32CF72345}" type="sibTrans" cxnId="{2B590A11-A4DC-4073-8BED-3B107A1A5B10}">
      <dgm:prSet/>
      <dgm:spPr/>
      <dgm:t>
        <a:bodyPr/>
        <a:lstStyle/>
        <a:p>
          <a:endParaRPr lang="en-US"/>
        </a:p>
      </dgm:t>
    </dgm:pt>
    <dgm:pt modelId="{246BCEAC-5B97-4CE2-91B0-F8C67A8E20CD}">
      <dgm:prSet phldrT="[Text]"/>
      <dgm:spPr/>
      <dgm:t>
        <a:bodyPr/>
        <a:lstStyle/>
        <a:p>
          <a:r>
            <a:rPr lang="en-US" dirty="0">
              <a:latin typeface="Times New Roman" panose="02020603050405020304" pitchFamily="18" charset="0"/>
              <a:cs typeface="Times New Roman" panose="02020603050405020304" pitchFamily="18" charset="0"/>
            </a:rPr>
            <a:t>Graduate Scholarship Fund</a:t>
          </a:r>
        </a:p>
      </dgm:t>
    </dgm:pt>
    <dgm:pt modelId="{E4E8BA46-F90E-4A2F-94B9-575975AB26FA}" type="parTrans" cxnId="{0D2A8F34-1DAB-42F3-A3EE-F73BCEDAF65E}">
      <dgm:prSet/>
      <dgm:spPr/>
      <dgm:t>
        <a:bodyPr/>
        <a:lstStyle/>
        <a:p>
          <a:endParaRPr lang="en-US"/>
        </a:p>
      </dgm:t>
    </dgm:pt>
    <dgm:pt modelId="{1D21010C-C5DE-40D6-86FE-C705DFA81998}" type="sibTrans" cxnId="{0D2A8F34-1DAB-42F3-A3EE-F73BCEDAF65E}">
      <dgm:prSet/>
      <dgm:spPr/>
      <dgm:t>
        <a:bodyPr/>
        <a:lstStyle/>
        <a:p>
          <a:endParaRPr lang="en-US"/>
        </a:p>
      </dgm:t>
    </dgm:pt>
    <dgm:pt modelId="{938C1630-9333-41B7-BE66-2DA7596A904B}">
      <dgm:prSet phldrT="[Text]"/>
      <dgm:spPr/>
      <dgm:t>
        <a:bodyPr/>
        <a:lstStyle/>
        <a:p>
          <a:r>
            <a:rPr lang="en-US" dirty="0">
              <a:latin typeface="Times New Roman" panose="02020603050405020304" pitchFamily="18" charset="0"/>
              <a:cs typeface="Times New Roman" panose="02020603050405020304" pitchFamily="18" charset="0"/>
            </a:rPr>
            <a:t>New Mexico Research Grant – General Priority</a:t>
          </a:r>
        </a:p>
      </dgm:t>
    </dgm:pt>
    <dgm:pt modelId="{94915E56-DD0F-4DCB-8D9C-2082984C3AEA}" type="parTrans" cxnId="{8980AB47-68B9-4718-B98E-C1DD798A5E07}">
      <dgm:prSet/>
      <dgm:spPr/>
      <dgm:t>
        <a:bodyPr/>
        <a:lstStyle/>
        <a:p>
          <a:endParaRPr lang="en-US"/>
        </a:p>
      </dgm:t>
    </dgm:pt>
    <dgm:pt modelId="{5DB706F6-10DF-491E-917B-F944AEAC8057}" type="sibTrans" cxnId="{8980AB47-68B9-4718-B98E-C1DD798A5E07}">
      <dgm:prSet/>
      <dgm:spPr/>
      <dgm:t>
        <a:bodyPr/>
        <a:lstStyle/>
        <a:p>
          <a:endParaRPr lang="en-US"/>
        </a:p>
      </dgm:t>
    </dgm:pt>
    <dgm:pt modelId="{0FD90019-9CC0-4098-B6BC-5D68BD863881}">
      <dgm:prSet phldrT="[Text]"/>
      <dgm:spPr/>
      <dgm:t>
        <a:bodyPr/>
        <a:lstStyle/>
        <a:p>
          <a:r>
            <a:rPr lang="en-US" dirty="0">
              <a:latin typeface="Times New Roman" panose="02020603050405020304" pitchFamily="18" charset="0"/>
              <a:cs typeface="Times New Roman" panose="02020603050405020304" pitchFamily="18" charset="0"/>
            </a:rPr>
            <a:t>New Mexico Research Grant – High Priority</a:t>
          </a:r>
        </a:p>
      </dgm:t>
    </dgm:pt>
    <dgm:pt modelId="{894116AB-5526-4D71-884B-5819D2DA23EC}" type="parTrans" cxnId="{14418150-E31E-4F22-BBE2-7770CADE5EA1}">
      <dgm:prSet/>
      <dgm:spPr/>
      <dgm:t>
        <a:bodyPr/>
        <a:lstStyle/>
        <a:p>
          <a:endParaRPr lang="en-US"/>
        </a:p>
      </dgm:t>
    </dgm:pt>
    <dgm:pt modelId="{B1227BFF-9EFB-4D3F-A12C-8FE2AEB31882}" type="sibTrans" cxnId="{14418150-E31E-4F22-BBE2-7770CADE5EA1}">
      <dgm:prSet/>
      <dgm:spPr/>
      <dgm:t>
        <a:bodyPr/>
        <a:lstStyle/>
        <a:p>
          <a:endParaRPr lang="en-US"/>
        </a:p>
      </dgm:t>
    </dgm:pt>
    <dgm:pt modelId="{718B202A-8C4B-488B-8A13-6770B864EC27}" type="pres">
      <dgm:prSet presAssocID="{AC7DE6BF-BF21-4D27-BFF9-2ACC136D91E0}" presName="diagram" presStyleCnt="0">
        <dgm:presLayoutVars>
          <dgm:dir/>
          <dgm:resizeHandles val="exact"/>
        </dgm:presLayoutVars>
      </dgm:prSet>
      <dgm:spPr/>
    </dgm:pt>
    <dgm:pt modelId="{727C62E7-4340-4D28-B7F2-03B18ABEC9E9}" type="pres">
      <dgm:prSet presAssocID="{E4921A19-5332-44D3-B30B-AB649A2B8EB9}" presName="node" presStyleLbl="node1" presStyleIdx="0" presStyleCnt="5">
        <dgm:presLayoutVars>
          <dgm:bulletEnabled val="1"/>
        </dgm:presLayoutVars>
      </dgm:prSet>
      <dgm:spPr/>
    </dgm:pt>
    <dgm:pt modelId="{1CCA8D13-45FC-4E22-B3CD-B12E5B61B39F}" type="pres">
      <dgm:prSet presAssocID="{2C49FCF4-32AC-447D-A158-762A86FFD967}" presName="sibTrans" presStyleCnt="0"/>
      <dgm:spPr/>
    </dgm:pt>
    <dgm:pt modelId="{4B453057-E28C-4D31-892C-D428000B2C30}" type="pres">
      <dgm:prSet presAssocID="{6D799335-17FC-44B5-8F2D-BBDCC4F5076E}" presName="node" presStyleLbl="node1" presStyleIdx="1" presStyleCnt="5">
        <dgm:presLayoutVars>
          <dgm:bulletEnabled val="1"/>
        </dgm:presLayoutVars>
      </dgm:prSet>
      <dgm:spPr/>
    </dgm:pt>
    <dgm:pt modelId="{12B4BABB-C12C-483E-93C0-222F5B341353}" type="pres">
      <dgm:prSet presAssocID="{47837F6E-6E96-4BDD-BDC5-F6F32CF72345}" presName="sibTrans" presStyleCnt="0"/>
      <dgm:spPr/>
    </dgm:pt>
    <dgm:pt modelId="{6FA0A884-6AA0-4A97-8BEE-CBB2B2305199}" type="pres">
      <dgm:prSet presAssocID="{246BCEAC-5B97-4CE2-91B0-F8C67A8E20CD}" presName="node" presStyleLbl="node1" presStyleIdx="2" presStyleCnt="5">
        <dgm:presLayoutVars>
          <dgm:bulletEnabled val="1"/>
        </dgm:presLayoutVars>
      </dgm:prSet>
      <dgm:spPr/>
    </dgm:pt>
    <dgm:pt modelId="{35168ACA-7F27-412B-9FED-8A6399607C9F}" type="pres">
      <dgm:prSet presAssocID="{1D21010C-C5DE-40D6-86FE-C705DFA81998}" presName="sibTrans" presStyleCnt="0"/>
      <dgm:spPr/>
    </dgm:pt>
    <dgm:pt modelId="{E186548C-2068-4658-B7F1-A89F910A227F}" type="pres">
      <dgm:prSet presAssocID="{938C1630-9333-41B7-BE66-2DA7596A904B}" presName="node" presStyleLbl="node1" presStyleIdx="3" presStyleCnt="5">
        <dgm:presLayoutVars>
          <dgm:bulletEnabled val="1"/>
        </dgm:presLayoutVars>
      </dgm:prSet>
      <dgm:spPr/>
    </dgm:pt>
    <dgm:pt modelId="{095A3643-5430-4A19-A45C-5E0F71D125BE}" type="pres">
      <dgm:prSet presAssocID="{5DB706F6-10DF-491E-917B-F944AEAC8057}" presName="sibTrans" presStyleCnt="0"/>
      <dgm:spPr/>
    </dgm:pt>
    <dgm:pt modelId="{5DA58C31-F880-49F1-908D-C9B1C662D50F}" type="pres">
      <dgm:prSet presAssocID="{0FD90019-9CC0-4098-B6BC-5D68BD863881}" presName="node" presStyleLbl="node1" presStyleIdx="4" presStyleCnt="5">
        <dgm:presLayoutVars>
          <dgm:bulletEnabled val="1"/>
        </dgm:presLayoutVars>
      </dgm:prSet>
      <dgm:spPr/>
    </dgm:pt>
  </dgm:ptLst>
  <dgm:cxnLst>
    <dgm:cxn modelId="{3B61DB06-65AE-4FA6-9131-D5AE34B24887}" srcId="{AC7DE6BF-BF21-4D27-BFF9-2ACC136D91E0}" destId="{E4921A19-5332-44D3-B30B-AB649A2B8EB9}" srcOrd="0" destOrd="0" parTransId="{9AB71F08-658D-472E-A580-02A04EAF784E}" sibTransId="{2C49FCF4-32AC-447D-A158-762A86FFD967}"/>
    <dgm:cxn modelId="{2B590A11-A4DC-4073-8BED-3B107A1A5B10}" srcId="{AC7DE6BF-BF21-4D27-BFF9-2ACC136D91E0}" destId="{6D799335-17FC-44B5-8F2D-BBDCC4F5076E}" srcOrd="1" destOrd="0" parTransId="{982F20DE-9112-4C92-8AA5-0A4120A6B86F}" sibTransId="{47837F6E-6E96-4BDD-BDC5-F6F32CF72345}"/>
    <dgm:cxn modelId="{0D2A8F34-1DAB-42F3-A3EE-F73BCEDAF65E}" srcId="{AC7DE6BF-BF21-4D27-BFF9-2ACC136D91E0}" destId="{246BCEAC-5B97-4CE2-91B0-F8C67A8E20CD}" srcOrd="2" destOrd="0" parTransId="{E4E8BA46-F90E-4A2F-94B9-575975AB26FA}" sibTransId="{1D21010C-C5DE-40D6-86FE-C705DFA81998}"/>
    <dgm:cxn modelId="{8980AB47-68B9-4718-B98E-C1DD798A5E07}" srcId="{AC7DE6BF-BF21-4D27-BFF9-2ACC136D91E0}" destId="{938C1630-9333-41B7-BE66-2DA7596A904B}" srcOrd="3" destOrd="0" parTransId="{94915E56-DD0F-4DCB-8D9C-2082984C3AEA}" sibTransId="{5DB706F6-10DF-491E-917B-F944AEAC8057}"/>
    <dgm:cxn modelId="{8A8A3A4E-ABA9-4EC4-B6F6-F61E38277B00}" type="presOf" srcId="{938C1630-9333-41B7-BE66-2DA7596A904B}" destId="{E186548C-2068-4658-B7F1-A89F910A227F}" srcOrd="0" destOrd="0" presId="urn:microsoft.com/office/officeart/2005/8/layout/default"/>
    <dgm:cxn modelId="{14418150-E31E-4F22-BBE2-7770CADE5EA1}" srcId="{AC7DE6BF-BF21-4D27-BFF9-2ACC136D91E0}" destId="{0FD90019-9CC0-4098-B6BC-5D68BD863881}" srcOrd="4" destOrd="0" parTransId="{894116AB-5526-4D71-884B-5819D2DA23EC}" sibTransId="{B1227BFF-9EFB-4D3F-A12C-8FE2AEB31882}"/>
    <dgm:cxn modelId="{968F7F87-BCE3-4CB9-9314-1BBF1484152F}" type="presOf" srcId="{6D799335-17FC-44B5-8F2D-BBDCC4F5076E}" destId="{4B453057-E28C-4D31-892C-D428000B2C30}" srcOrd="0" destOrd="0" presId="urn:microsoft.com/office/officeart/2005/8/layout/default"/>
    <dgm:cxn modelId="{59B1BBA0-9146-481D-B8E1-5B5CDE849148}" type="presOf" srcId="{0FD90019-9CC0-4098-B6BC-5D68BD863881}" destId="{5DA58C31-F880-49F1-908D-C9B1C662D50F}" srcOrd="0" destOrd="0" presId="urn:microsoft.com/office/officeart/2005/8/layout/default"/>
    <dgm:cxn modelId="{643188EE-97F8-4C05-8440-7C10721E7021}" type="presOf" srcId="{E4921A19-5332-44D3-B30B-AB649A2B8EB9}" destId="{727C62E7-4340-4D28-B7F2-03B18ABEC9E9}" srcOrd="0" destOrd="0" presId="urn:microsoft.com/office/officeart/2005/8/layout/default"/>
    <dgm:cxn modelId="{0671B6FA-07FB-41D6-81F7-894CA6300259}" type="presOf" srcId="{246BCEAC-5B97-4CE2-91B0-F8C67A8E20CD}" destId="{6FA0A884-6AA0-4A97-8BEE-CBB2B2305199}" srcOrd="0" destOrd="0" presId="urn:microsoft.com/office/officeart/2005/8/layout/default"/>
    <dgm:cxn modelId="{A56944FB-5222-43FF-8791-F7EE3BE401B0}" type="presOf" srcId="{AC7DE6BF-BF21-4D27-BFF9-2ACC136D91E0}" destId="{718B202A-8C4B-488B-8A13-6770B864EC27}" srcOrd="0" destOrd="0" presId="urn:microsoft.com/office/officeart/2005/8/layout/default"/>
    <dgm:cxn modelId="{0F1BBFFB-87CB-49F7-8F29-1849D5CB1389}" type="presParOf" srcId="{718B202A-8C4B-488B-8A13-6770B864EC27}" destId="{727C62E7-4340-4D28-B7F2-03B18ABEC9E9}" srcOrd="0" destOrd="0" presId="urn:microsoft.com/office/officeart/2005/8/layout/default"/>
    <dgm:cxn modelId="{E858439E-E40C-4831-B1F9-D9537EBE7930}" type="presParOf" srcId="{718B202A-8C4B-488B-8A13-6770B864EC27}" destId="{1CCA8D13-45FC-4E22-B3CD-B12E5B61B39F}" srcOrd="1" destOrd="0" presId="urn:microsoft.com/office/officeart/2005/8/layout/default"/>
    <dgm:cxn modelId="{D6255A73-E93A-4776-A37A-8101D791FF79}" type="presParOf" srcId="{718B202A-8C4B-488B-8A13-6770B864EC27}" destId="{4B453057-E28C-4D31-892C-D428000B2C30}" srcOrd="2" destOrd="0" presId="urn:microsoft.com/office/officeart/2005/8/layout/default"/>
    <dgm:cxn modelId="{C96069C7-3082-4F5B-9207-3DD45B907495}" type="presParOf" srcId="{718B202A-8C4B-488B-8A13-6770B864EC27}" destId="{12B4BABB-C12C-483E-93C0-222F5B341353}" srcOrd="3" destOrd="0" presId="urn:microsoft.com/office/officeart/2005/8/layout/default"/>
    <dgm:cxn modelId="{A1B7D1B2-1CF0-407F-B68C-87DC92140CF7}" type="presParOf" srcId="{718B202A-8C4B-488B-8A13-6770B864EC27}" destId="{6FA0A884-6AA0-4A97-8BEE-CBB2B2305199}" srcOrd="4" destOrd="0" presId="urn:microsoft.com/office/officeart/2005/8/layout/default"/>
    <dgm:cxn modelId="{DA769A9B-2681-4482-B075-F3C25A1F0612}" type="presParOf" srcId="{718B202A-8C4B-488B-8A13-6770B864EC27}" destId="{35168ACA-7F27-412B-9FED-8A6399607C9F}" srcOrd="5" destOrd="0" presId="urn:microsoft.com/office/officeart/2005/8/layout/default"/>
    <dgm:cxn modelId="{9B9AAA89-55D4-4805-B719-5E38616521EF}" type="presParOf" srcId="{718B202A-8C4B-488B-8A13-6770B864EC27}" destId="{E186548C-2068-4658-B7F1-A89F910A227F}" srcOrd="6" destOrd="0" presId="urn:microsoft.com/office/officeart/2005/8/layout/default"/>
    <dgm:cxn modelId="{F602A382-1324-4FA2-AF2C-3B483C87001B}" type="presParOf" srcId="{718B202A-8C4B-488B-8A13-6770B864EC27}" destId="{095A3643-5430-4A19-A45C-5E0F71D125BE}" srcOrd="7" destOrd="0" presId="urn:microsoft.com/office/officeart/2005/8/layout/default"/>
    <dgm:cxn modelId="{E0575ED0-8D57-4DE7-B2A6-242B10326A5F}" type="presParOf" srcId="{718B202A-8C4B-488B-8A13-6770B864EC27}" destId="{5DA58C31-F880-49F1-908D-C9B1C662D50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C62E7-4340-4D28-B7F2-03B18ABEC9E9}">
      <dsp:nvSpPr>
        <dsp:cNvPr id="0" name=""/>
        <dsp:cNvSpPr/>
      </dsp:nvSpPr>
      <dsp:spPr>
        <a:xfrm>
          <a:off x="53593" y="2755"/>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Student Research Grant</a:t>
          </a:r>
        </a:p>
      </dsp:txBody>
      <dsp:txXfrm>
        <a:off x="53593" y="2755"/>
        <a:ext cx="3028970" cy="1817382"/>
      </dsp:txXfrm>
    </dsp:sp>
    <dsp:sp modelId="{4B453057-E28C-4D31-892C-D428000B2C30}">
      <dsp:nvSpPr>
        <dsp:cNvPr id="0" name=""/>
        <dsp:cNvSpPr/>
      </dsp:nvSpPr>
      <dsp:spPr>
        <a:xfrm>
          <a:off x="3385461" y="2755"/>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Professional Development Grant</a:t>
          </a:r>
        </a:p>
      </dsp:txBody>
      <dsp:txXfrm>
        <a:off x="3385461" y="2755"/>
        <a:ext cx="3028970" cy="1817382"/>
      </dsp:txXfrm>
    </dsp:sp>
    <dsp:sp modelId="{6FA0A884-6AA0-4A97-8BEE-CBB2B2305199}">
      <dsp:nvSpPr>
        <dsp:cNvPr id="0" name=""/>
        <dsp:cNvSpPr/>
      </dsp:nvSpPr>
      <dsp:spPr>
        <a:xfrm>
          <a:off x="6717329" y="2755"/>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Graduate Scholarship Fund</a:t>
          </a:r>
        </a:p>
      </dsp:txBody>
      <dsp:txXfrm>
        <a:off x="6717329" y="2755"/>
        <a:ext cx="3028970" cy="1817382"/>
      </dsp:txXfrm>
    </dsp:sp>
    <dsp:sp modelId="{E186548C-2068-4658-B7F1-A89F910A227F}">
      <dsp:nvSpPr>
        <dsp:cNvPr id="0" name=""/>
        <dsp:cNvSpPr/>
      </dsp:nvSpPr>
      <dsp:spPr>
        <a:xfrm>
          <a:off x="1719527" y="2123035"/>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New Mexico Research Grant – General Priority</a:t>
          </a:r>
        </a:p>
      </dsp:txBody>
      <dsp:txXfrm>
        <a:off x="1719527" y="2123035"/>
        <a:ext cx="3028970" cy="1817382"/>
      </dsp:txXfrm>
    </dsp:sp>
    <dsp:sp modelId="{5DA58C31-F880-49F1-908D-C9B1C662D50F}">
      <dsp:nvSpPr>
        <dsp:cNvPr id="0" name=""/>
        <dsp:cNvSpPr/>
      </dsp:nvSpPr>
      <dsp:spPr>
        <a:xfrm>
          <a:off x="5051395" y="2123035"/>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New Mexico Research Grant – High Priority</a:t>
          </a:r>
        </a:p>
      </dsp:txBody>
      <dsp:txXfrm>
        <a:off x="5051395" y="2123035"/>
        <a:ext cx="3028970" cy="1817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9ECE96-F019-4193-8754-D9E14BAD32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5AEA7E-89EC-482A-B1A6-61C33C24E9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626E0B-247E-459E-B943-13DD5AD0B093}" type="datetimeFigureOut">
              <a:rPr lang="en-US" smtClean="0"/>
              <a:t>8/25/2021</a:t>
            </a:fld>
            <a:endParaRPr lang="en-US"/>
          </a:p>
        </p:txBody>
      </p:sp>
      <p:sp>
        <p:nvSpPr>
          <p:cNvPr id="4" name="Footer Placeholder 3">
            <a:extLst>
              <a:ext uri="{FF2B5EF4-FFF2-40B4-BE49-F238E27FC236}">
                <a16:creationId xmlns:a16="http://schemas.microsoft.com/office/drawing/2014/main" id="{3C762979-8C95-4F19-884C-ADBFA62BAD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Summer 2021</a:t>
            </a:r>
          </a:p>
        </p:txBody>
      </p:sp>
      <p:sp>
        <p:nvSpPr>
          <p:cNvPr id="5" name="Slide Number Placeholder 4">
            <a:extLst>
              <a:ext uri="{FF2B5EF4-FFF2-40B4-BE49-F238E27FC236}">
                <a16:creationId xmlns:a16="http://schemas.microsoft.com/office/drawing/2014/main" id="{B6E9C32A-3D4C-46CE-B47C-5C51BE688A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3CAA3-615D-40D0-BC6B-8E8A9899C2AF}" type="slidenum">
              <a:rPr lang="en-US" smtClean="0"/>
              <a:t>‹#›</a:t>
            </a:fld>
            <a:endParaRPr lang="en-US"/>
          </a:p>
        </p:txBody>
      </p:sp>
    </p:spTree>
    <p:extLst>
      <p:ext uri="{BB962C8B-B14F-4D97-AF65-F5344CB8AC3E}">
        <p14:creationId xmlns:p14="http://schemas.microsoft.com/office/powerpoint/2010/main" val="6729087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065F6-AC28-F640-B145-7DA2A5649663}"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Summer 2021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BCE58-4392-A64A-8F49-CF83B0994D72}" type="slidenum">
              <a:rPr lang="en-US" smtClean="0"/>
              <a:t>‹#›</a:t>
            </a:fld>
            <a:endParaRPr lang="en-US"/>
          </a:p>
        </p:txBody>
      </p:sp>
    </p:spTree>
    <p:extLst>
      <p:ext uri="{BB962C8B-B14F-4D97-AF65-F5344CB8AC3E}">
        <p14:creationId xmlns:p14="http://schemas.microsoft.com/office/powerpoint/2010/main" val="11752188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a:t>
            </a:fld>
            <a:endParaRPr lang="en-US"/>
          </a:p>
        </p:txBody>
      </p:sp>
      <p:sp>
        <p:nvSpPr>
          <p:cNvPr id="5" name="Footer Placeholder 4">
            <a:extLst>
              <a:ext uri="{FF2B5EF4-FFF2-40B4-BE49-F238E27FC236}">
                <a16:creationId xmlns:a16="http://schemas.microsoft.com/office/drawing/2014/main" id="{1D9A3DCE-D6A6-4200-9926-79FCA870C02C}"/>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60868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10</a:t>
            </a:fld>
            <a:endParaRPr lang="en-US"/>
          </a:p>
        </p:txBody>
      </p:sp>
    </p:spTree>
    <p:extLst>
      <p:ext uri="{BB962C8B-B14F-4D97-AF65-F5344CB8AC3E}">
        <p14:creationId xmlns:p14="http://schemas.microsoft.com/office/powerpoint/2010/main" val="242753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11</a:t>
            </a:fld>
            <a:endParaRPr lang="en-US"/>
          </a:p>
        </p:txBody>
      </p:sp>
    </p:spTree>
    <p:extLst>
      <p:ext uri="{BB962C8B-B14F-4D97-AF65-F5344CB8AC3E}">
        <p14:creationId xmlns:p14="http://schemas.microsoft.com/office/powerpoint/2010/main" val="179414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12</a:t>
            </a:fld>
            <a:endParaRPr lang="en-US"/>
          </a:p>
        </p:txBody>
      </p:sp>
    </p:spTree>
    <p:extLst>
      <p:ext uri="{BB962C8B-B14F-4D97-AF65-F5344CB8AC3E}">
        <p14:creationId xmlns:p14="http://schemas.microsoft.com/office/powerpoint/2010/main" val="335250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13</a:t>
            </a:fld>
            <a:endParaRPr lang="en-US"/>
          </a:p>
        </p:txBody>
      </p:sp>
    </p:spTree>
    <p:extLst>
      <p:ext uri="{BB962C8B-B14F-4D97-AF65-F5344CB8AC3E}">
        <p14:creationId xmlns:p14="http://schemas.microsoft.com/office/powerpoint/2010/main" val="373028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14</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361746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Understanding the score sheet used to evaluate grants is crucial to writing an effective proposal. Readers will score your grant based on this rubric; therefore, it is recommended to address all the points mentioned in the rubric so as to increase your chances of being awarded the grant that you applied for. </a:t>
            </a: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15</a:t>
            </a:fld>
            <a:endParaRPr lang="en-US"/>
          </a:p>
        </p:txBody>
      </p:sp>
      <p:sp>
        <p:nvSpPr>
          <p:cNvPr id="5" name="Footer Placeholder 4">
            <a:extLst>
              <a:ext uri="{FF2B5EF4-FFF2-40B4-BE49-F238E27FC236}">
                <a16:creationId xmlns:a16="http://schemas.microsoft.com/office/drawing/2014/main" id="{065B9060-27B8-46E7-996A-43EB8E8E6EE2}"/>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42607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be scored on the following heads: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applications will be scored out of 100 points. Your proposal should be of 750 words only. If the words exceed the word limit, application will be disqualified.</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16</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43810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background headings, applications will be graded based on following information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examples also in each heading which you can take as a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17</a:t>
            </a:fld>
            <a:endParaRPr lang="en-US"/>
          </a:p>
        </p:txBody>
      </p:sp>
      <p:sp>
        <p:nvSpPr>
          <p:cNvPr id="5" name="Footer Placeholder 4">
            <a:extLst>
              <a:ext uri="{FF2B5EF4-FFF2-40B4-BE49-F238E27FC236}">
                <a16:creationId xmlns:a16="http://schemas.microsoft.com/office/drawing/2014/main" id="{11F28832-70D2-45FF-8D5F-427FE2AE7728}"/>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62146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proposal represents an investment. In order to convince your readers that you're a good investment, provide as much detailed, concrete information about your timeline as possible.</a:t>
            </a:r>
          </a:p>
          <a:p>
            <a:r>
              <a:rPr lang="en-US" sz="1200" kern="1200" dirty="0">
                <a:solidFill>
                  <a:schemeClr val="tx1"/>
                </a:solidFill>
                <a:effectLst/>
                <a:latin typeface="+mn-lt"/>
                <a:ea typeface="+mn-ea"/>
                <a:cs typeface="+mn-cs"/>
              </a:rPr>
              <a:t>On benefits section, applications will be graded based on the following information provided:</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18</a:t>
            </a:fld>
            <a:endParaRPr lang="en-US"/>
          </a:p>
        </p:txBody>
      </p:sp>
      <p:sp>
        <p:nvSpPr>
          <p:cNvPr id="5" name="Footer Placeholder 4">
            <a:extLst>
              <a:ext uri="{FF2B5EF4-FFF2-40B4-BE49-F238E27FC236}">
                <a16:creationId xmlns:a16="http://schemas.microsoft.com/office/drawing/2014/main" id="{01663831-327A-43BC-96A3-952DF1AC856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739481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goal of a proposal is to gain support for your plan by informing the appropriate people. Your ideas or suggestions are more likely to be approved if you can communicate them in a clear, concise, engaging manner. You writing style should be direct and action oriented.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Keep in mind of your audience while writing the proposal.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Avoid the technical terms but if you need to use technical terms, define them properly. </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19</a:t>
            </a:fld>
            <a:endParaRPr lang="en-US"/>
          </a:p>
        </p:txBody>
      </p:sp>
      <p:sp>
        <p:nvSpPr>
          <p:cNvPr id="5" name="Footer Placeholder 4">
            <a:extLst>
              <a:ext uri="{FF2B5EF4-FFF2-40B4-BE49-F238E27FC236}">
                <a16:creationId xmlns:a16="http://schemas.microsoft.com/office/drawing/2014/main" id="{20A2D6E4-56CD-4243-9B6C-20D93E2DFD6B}"/>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7510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Summer Grant Cycle, We offer 3 different grants to students looking to fund their research, travel expenses, professional development, and/or the cost of research materials. i.e.</a:t>
            </a:r>
          </a:p>
          <a:p>
            <a:r>
              <a:rPr lang="en-US" dirty="0"/>
              <a:t>a)   Student Research Grant (SRG)</a:t>
            </a:r>
          </a:p>
          <a:p>
            <a:pPr marL="228600" indent="-228600">
              <a:buAutoNum type="alphaLcParenR" startAt="2"/>
            </a:pPr>
            <a:r>
              <a:rPr lang="en-US" dirty="0"/>
              <a:t>Professional Development Grant (PDG)</a:t>
            </a:r>
          </a:p>
          <a:p>
            <a:r>
              <a:rPr lang="en-US" dirty="0"/>
              <a:t>d) Graduate Scholarship Fund (GSF)</a:t>
            </a:r>
          </a:p>
        </p:txBody>
      </p:sp>
      <p:sp>
        <p:nvSpPr>
          <p:cNvPr id="4" name="Slide Number Placeholder 3"/>
          <p:cNvSpPr>
            <a:spLocks noGrp="1"/>
          </p:cNvSpPr>
          <p:nvPr>
            <p:ph type="sldNum" sz="quarter" idx="5"/>
          </p:nvPr>
        </p:nvSpPr>
        <p:spPr/>
        <p:txBody>
          <a:bodyPr/>
          <a:lstStyle/>
          <a:p>
            <a:fld id="{3A6BCE58-4392-A64A-8F49-CF83B0994D72}" type="slidenum">
              <a:rPr lang="en-US" smtClean="0"/>
              <a:t>2</a:t>
            </a:fld>
            <a:endParaRPr lang="en-US"/>
          </a:p>
        </p:txBody>
      </p:sp>
      <p:sp>
        <p:nvSpPr>
          <p:cNvPr id="5" name="Footer Placeholder 4">
            <a:extLst>
              <a:ext uri="{FF2B5EF4-FFF2-40B4-BE49-F238E27FC236}">
                <a16:creationId xmlns:a16="http://schemas.microsoft.com/office/drawing/2014/main" id="{EC8F9606-113C-4A7E-A232-14C4E304C55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35681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proposal makes sense financially: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Mention all the sources of funding you have requested or applied, and the amount requested within the University or academic community (e.g. department, Office of Graduate Studies, Career Services), or from outside organizations relevant to the applicant’s research.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 the GPSA budget template to complete the budget. Itemize all the items that are funded by PDG/SRG and other sources of funding.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and list all the spending activity  during your project. Your budget should be well researched and complete and should be within the scope of project. Being as meticulous as possible will give your readers confidence that you've done your homework and won't waste their money.</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20</a:t>
            </a:fld>
            <a:endParaRPr lang="en-US"/>
          </a:p>
        </p:txBody>
      </p:sp>
      <p:sp>
        <p:nvSpPr>
          <p:cNvPr id="5" name="Footer Placeholder 4">
            <a:extLst>
              <a:ext uri="{FF2B5EF4-FFF2-40B4-BE49-F238E27FC236}">
                <a16:creationId xmlns:a16="http://schemas.microsoft.com/office/drawing/2014/main" id="{70223D6C-572E-4EF6-869E-99DD743FCF6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42131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Understanding the score sheet used to evaluate grants is crucial to writing an effective proposal. Readers will score your grant based on this rubric; therefore, it is recommended to address all the points mentioned in the rubric so as to increase your chances of being awarded the grant that you applied for. </a:t>
            </a: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21</a:t>
            </a:fld>
            <a:endParaRPr lang="en-US"/>
          </a:p>
        </p:txBody>
      </p:sp>
      <p:sp>
        <p:nvSpPr>
          <p:cNvPr id="5" name="Footer Placeholder 4">
            <a:extLst>
              <a:ext uri="{FF2B5EF4-FFF2-40B4-BE49-F238E27FC236}">
                <a16:creationId xmlns:a16="http://schemas.microsoft.com/office/drawing/2014/main" id="{065B9060-27B8-46E7-996A-43EB8E8E6EE2}"/>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88966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PDG is also graded in the same manner as SRG is graded but there is a difference in score weighting in each heading.</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22</a:t>
            </a:fld>
            <a:endParaRPr lang="en-US"/>
          </a:p>
        </p:txBody>
      </p:sp>
      <p:sp>
        <p:nvSpPr>
          <p:cNvPr id="5" name="Footer Placeholder 4">
            <a:extLst>
              <a:ext uri="{FF2B5EF4-FFF2-40B4-BE49-F238E27FC236}">
                <a16:creationId xmlns:a16="http://schemas.microsoft.com/office/drawing/2014/main" id="{6128CAC8-277E-4894-A816-7663D829E755}"/>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164195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background section, applications will be graded based 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academic or professional interests must be clearly stated. Share your passion and interests that drives you to this conference/workshop or training. State what the event/ activity is offering to you that you are so interested about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your professional goals and what you want to learn from this particular event.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what your roles will be in that event? What are you going to do in that event?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about the event where and when is it happening?</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23</a:t>
            </a:fld>
            <a:endParaRPr lang="en-US"/>
          </a:p>
        </p:txBody>
      </p:sp>
      <p:sp>
        <p:nvSpPr>
          <p:cNvPr id="5" name="Footer Placeholder 4">
            <a:extLst>
              <a:ext uri="{FF2B5EF4-FFF2-40B4-BE49-F238E27FC236}">
                <a16:creationId xmlns:a16="http://schemas.microsoft.com/office/drawing/2014/main" id="{8C89580A-9D4A-4BB1-B0B5-15209106B4F0}"/>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425816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Benefit section, applications will be graded based on following information provided: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what  specific benefits or opportunities you are going to get from this event.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how the proposed activity’s benefits are going to help you in your professional development and how they are linked.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more information about the activity/events and what it is offering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how it is helpful for your goals?</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24</a:t>
            </a:fld>
            <a:endParaRPr lang="en-US"/>
          </a:p>
        </p:txBody>
      </p:sp>
      <p:sp>
        <p:nvSpPr>
          <p:cNvPr id="5" name="Footer Placeholder 4">
            <a:extLst>
              <a:ext uri="{FF2B5EF4-FFF2-40B4-BE49-F238E27FC236}">
                <a16:creationId xmlns:a16="http://schemas.microsoft.com/office/drawing/2014/main" id="{F44C5A87-D68F-4CC8-89E8-B76A7EA6B35C}"/>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23883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Proposal should flow logically. Writing should be clear and action oriented. Keep in mind of your audience while writing the proposal. </a:t>
            </a:r>
          </a:p>
          <a:p>
            <a:r>
              <a:rPr lang="en-US" dirty="0"/>
              <a:t>Avoid the technical terms but if you need to use technical terms, define them properly. </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25</a:t>
            </a:fld>
            <a:endParaRPr lang="en-US"/>
          </a:p>
        </p:txBody>
      </p:sp>
      <p:sp>
        <p:nvSpPr>
          <p:cNvPr id="5" name="Footer Placeholder 4">
            <a:extLst>
              <a:ext uri="{FF2B5EF4-FFF2-40B4-BE49-F238E27FC236}">
                <a16:creationId xmlns:a16="http://schemas.microsoft.com/office/drawing/2014/main" id="{6F237EBC-178C-41A9-840E-E83CFFC02814}"/>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111192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a:solidFill>
                  <a:schemeClr val="tx1"/>
                </a:solidFill>
                <a:effectLst/>
                <a:latin typeface="+mn-lt"/>
                <a:ea typeface="+mn-ea"/>
                <a:cs typeface="+mn-cs"/>
              </a:rPr>
              <a:t>Mention all the sources of funding you have requested or applied, and the amount requested within the University or academic community (e.g. department, Office of Graduate Studies, Career Services), or from outside organizations relevant to the applicant’s research.</a:t>
            </a:r>
          </a:p>
          <a:p>
            <a:pPr lvl="0"/>
            <a:endParaRPr lang="en-US" sz="1200" u="none"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Follow the GPSA budget template to complete the budget. Itemize all the items that are funded by PDG/SRG and other sources of funding.</a:t>
            </a:r>
          </a:p>
          <a:p>
            <a:pPr lvl="0"/>
            <a:endParaRPr lang="en-US" sz="1200" u="none"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Research and list all the spending activity  during your project. Your budget should be well researched and complete and should be within the scope of project. Being as meticulous as possible will give your readers confidence that you've done your homework and won't waste their money.</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26</a:t>
            </a:fld>
            <a:endParaRPr lang="en-US"/>
          </a:p>
        </p:txBody>
      </p:sp>
      <p:sp>
        <p:nvSpPr>
          <p:cNvPr id="5" name="Footer Placeholder 4">
            <a:extLst>
              <a:ext uri="{FF2B5EF4-FFF2-40B4-BE49-F238E27FC236}">
                <a16:creationId xmlns:a16="http://schemas.microsoft.com/office/drawing/2014/main" id="{412A4307-C89F-4146-B74B-AFB074A3EE49}"/>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89224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filled out budget template. You can take it as for your reference.</a:t>
            </a:r>
          </a:p>
        </p:txBody>
      </p:sp>
      <p:sp>
        <p:nvSpPr>
          <p:cNvPr id="4" name="Slide Number Placeholder 3"/>
          <p:cNvSpPr>
            <a:spLocks noGrp="1"/>
          </p:cNvSpPr>
          <p:nvPr>
            <p:ph type="sldNum" sz="quarter" idx="5"/>
          </p:nvPr>
        </p:nvSpPr>
        <p:spPr/>
        <p:txBody>
          <a:bodyPr/>
          <a:lstStyle/>
          <a:p>
            <a:fld id="{3A6BCE58-4392-A64A-8F49-CF83B0994D72}" type="slidenum">
              <a:rPr lang="en-US" smtClean="0"/>
              <a:t>29</a:t>
            </a:fld>
            <a:endParaRPr lang="en-US"/>
          </a:p>
        </p:txBody>
      </p:sp>
      <p:sp>
        <p:nvSpPr>
          <p:cNvPr id="5" name="Footer Placeholder 4">
            <a:extLst>
              <a:ext uri="{FF2B5EF4-FFF2-40B4-BE49-F238E27FC236}">
                <a16:creationId xmlns:a16="http://schemas.microsoft.com/office/drawing/2014/main" id="{88488422-FE78-4552-BA80-6E4F1A4C9703}"/>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78046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Understanding the score sheet used to evaluate grants is crucial to writing an effective proposal. Readers will score your grant based on this rubric; therefore, it is recommended to address all the points mentioned in the rubric so as to increase your chances of being awarded the grant that you applied for. </a:t>
            </a: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30</a:t>
            </a:fld>
            <a:endParaRPr lang="en-US"/>
          </a:p>
        </p:txBody>
      </p:sp>
      <p:sp>
        <p:nvSpPr>
          <p:cNvPr id="5" name="Footer Placeholder 4">
            <a:extLst>
              <a:ext uri="{FF2B5EF4-FFF2-40B4-BE49-F238E27FC236}">
                <a16:creationId xmlns:a16="http://schemas.microsoft.com/office/drawing/2014/main" id="{065B9060-27B8-46E7-996A-43EB8E8E6EE2}"/>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519500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GSF, we have divided the 100 points into subheadings in which background constitutes 40 points, benefits 20 points, composition 20 points and Letter of Recommendation 20 points.</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31</a:t>
            </a:fld>
            <a:endParaRPr lang="en-US"/>
          </a:p>
        </p:txBody>
      </p:sp>
      <p:sp>
        <p:nvSpPr>
          <p:cNvPr id="5" name="Footer Placeholder 4">
            <a:extLst>
              <a:ext uri="{FF2B5EF4-FFF2-40B4-BE49-F238E27FC236}">
                <a16:creationId xmlns:a16="http://schemas.microsoft.com/office/drawing/2014/main" id="{918BCDA9-ACE9-4F2C-969A-229F1E7E9B19}"/>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84671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grant was established in 1996 and as the name implies. </a:t>
            </a:r>
            <a:r>
              <a:rPr lang="en-US" dirty="0" err="1"/>
              <a:t>Itfunds</a:t>
            </a:r>
            <a:r>
              <a:rPr lang="en-US" dirty="0"/>
              <a:t> for the development and dissemination of research including travel for research-related purposes. It will also fund any travel or supply expenses incurred in the development or dissemination of original work. The SRG funds up-to $ 500 in scholarship amount.</a:t>
            </a:r>
          </a:p>
        </p:txBody>
      </p:sp>
      <p:sp>
        <p:nvSpPr>
          <p:cNvPr id="4" name="Slide Number Placeholder 3"/>
          <p:cNvSpPr>
            <a:spLocks noGrp="1"/>
          </p:cNvSpPr>
          <p:nvPr>
            <p:ph type="sldNum" sz="quarter" idx="5"/>
          </p:nvPr>
        </p:nvSpPr>
        <p:spPr/>
        <p:txBody>
          <a:bodyPr/>
          <a:lstStyle/>
          <a:p>
            <a:fld id="{3A6BCE58-4392-A64A-8F49-CF83B0994D72}" type="slidenum">
              <a:rPr lang="en-US" smtClean="0"/>
              <a:t>3</a:t>
            </a:fld>
            <a:endParaRPr lang="en-US"/>
          </a:p>
        </p:txBody>
      </p:sp>
      <p:sp>
        <p:nvSpPr>
          <p:cNvPr id="5" name="Footer Placeholder 4">
            <a:extLst>
              <a:ext uri="{FF2B5EF4-FFF2-40B4-BE49-F238E27FC236}">
                <a16:creationId xmlns:a16="http://schemas.microsoft.com/office/drawing/2014/main" id="{3743847A-9902-4A3A-8799-4BE5E9F23E7C}"/>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26308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Grant committee wants to know about you, your interests and your academic aspirations. State your interests clearly.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how you are currently paying for college. Describe your financial situation. Tell if you are currently working to support yourself. Describe special family circumstances, such as whether you are the first-generation college student.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other sources of support you are currently receiving, such as from your family or if you have pursued other sources of funding.</a:t>
            </a:r>
          </a:p>
          <a:p>
            <a:endParaRPr lang="en-US" dirty="0"/>
          </a:p>
          <a:p>
            <a:r>
              <a:rPr lang="en-US" dirty="0"/>
              <a:t>Purpose of funding – books, semester</a:t>
            </a:r>
          </a:p>
          <a:p>
            <a:r>
              <a:rPr lang="en-US" dirty="0"/>
              <a:t>Other sources of funding – amount and benefit</a:t>
            </a:r>
          </a:p>
        </p:txBody>
      </p:sp>
      <p:sp>
        <p:nvSpPr>
          <p:cNvPr id="4" name="Slide Number Placeholder 3"/>
          <p:cNvSpPr>
            <a:spLocks noGrp="1"/>
          </p:cNvSpPr>
          <p:nvPr>
            <p:ph type="sldNum" sz="quarter" idx="5"/>
          </p:nvPr>
        </p:nvSpPr>
        <p:spPr/>
        <p:txBody>
          <a:bodyPr/>
          <a:lstStyle/>
          <a:p>
            <a:fld id="{3A6BCE58-4392-A64A-8F49-CF83B0994D72}" type="slidenum">
              <a:rPr lang="en-US" smtClean="0"/>
              <a:t>32</a:t>
            </a:fld>
            <a:endParaRPr lang="en-US"/>
          </a:p>
        </p:txBody>
      </p:sp>
      <p:sp>
        <p:nvSpPr>
          <p:cNvPr id="5" name="Footer Placeholder 4">
            <a:extLst>
              <a:ext uri="{FF2B5EF4-FFF2-40B4-BE49-F238E27FC236}">
                <a16:creationId xmlns:a16="http://schemas.microsoft.com/office/drawing/2014/main" id="{C3227815-FD57-41E6-8520-3681E90D6A36}"/>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4132314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need to be specific and realistic about what you can accomplish with this grant. Explain what this fund means to you in the process of earning a degree and how you are going to utilize it.</a:t>
            </a: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33</a:t>
            </a:fld>
            <a:endParaRPr lang="en-US"/>
          </a:p>
        </p:txBody>
      </p:sp>
      <p:sp>
        <p:nvSpPr>
          <p:cNvPr id="5" name="Footer Placeholder 4">
            <a:extLst>
              <a:ext uri="{FF2B5EF4-FFF2-40B4-BE49-F238E27FC236}">
                <a16:creationId xmlns:a16="http://schemas.microsoft.com/office/drawing/2014/main" id="{7D7D84D7-2D43-4097-A18E-1A2F812D5E08}"/>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483399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applicant's proposal should flow logically. Writing should be clear and Action oriented. If they are defining the technical terms in used. </a:t>
            </a:r>
          </a:p>
        </p:txBody>
      </p:sp>
      <p:sp>
        <p:nvSpPr>
          <p:cNvPr id="4" name="Slide Number Placeholder 3"/>
          <p:cNvSpPr>
            <a:spLocks noGrp="1"/>
          </p:cNvSpPr>
          <p:nvPr>
            <p:ph type="sldNum" sz="quarter" idx="5"/>
          </p:nvPr>
        </p:nvSpPr>
        <p:spPr/>
        <p:txBody>
          <a:bodyPr/>
          <a:lstStyle/>
          <a:p>
            <a:fld id="{3A6BCE58-4392-A64A-8F49-CF83B0994D72}" type="slidenum">
              <a:rPr lang="en-US" smtClean="0"/>
              <a:t>34</a:t>
            </a:fld>
            <a:endParaRPr lang="en-US"/>
          </a:p>
        </p:txBody>
      </p:sp>
      <p:sp>
        <p:nvSpPr>
          <p:cNvPr id="5" name="Footer Placeholder 4">
            <a:extLst>
              <a:ext uri="{FF2B5EF4-FFF2-40B4-BE49-F238E27FC236}">
                <a16:creationId xmlns:a16="http://schemas.microsoft.com/office/drawing/2014/main" id="{0408419D-E996-4387-82D0-4EA0EEC7E99A}"/>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633083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35</a:t>
            </a:fld>
            <a:endParaRPr lang="en-US"/>
          </a:p>
        </p:txBody>
      </p:sp>
      <p:sp>
        <p:nvSpPr>
          <p:cNvPr id="5" name="Footer Placeholder 4">
            <a:extLst>
              <a:ext uri="{FF2B5EF4-FFF2-40B4-BE49-F238E27FC236}">
                <a16:creationId xmlns:a16="http://schemas.microsoft.com/office/drawing/2014/main" id="{D85A0733-66FD-4A3E-920B-DA015FFD93FE}"/>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565487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36</a:t>
            </a:fld>
            <a:endParaRPr lang="en-US"/>
          </a:p>
        </p:txBody>
      </p:sp>
      <p:sp>
        <p:nvSpPr>
          <p:cNvPr id="5" name="Footer Placeholder 4">
            <a:extLst>
              <a:ext uri="{FF2B5EF4-FFF2-40B4-BE49-F238E27FC236}">
                <a16:creationId xmlns:a16="http://schemas.microsoft.com/office/drawing/2014/main" id="{0DE51FD3-699E-4C67-ADB2-7D8FB94EEEB1}"/>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415985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37</a:t>
            </a:fld>
            <a:endParaRPr lang="en-US"/>
          </a:p>
        </p:txBody>
      </p:sp>
    </p:spTree>
    <p:extLst>
      <p:ext uri="{BB962C8B-B14F-4D97-AF65-F5344CB8AC3E}">
        <p14:creationId xmlns:p14="http://schemas.microsoft.com/office/powerpoint/2010/main" val="2357084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38</a:t>
            </a:fld>
            <a:endParaRPr lang="en-US"/>
          </a:p>
        </p:txBody>
      </p:sp>
    </p:spTree>
    <p:extLst>
      <p:ext uri="{BB962C8B-B14F-4D97-AF65-F5344CB8AC3E}">
        <p14:creationId xmlns:p14="http://schemas.microsoft.com/office/powerpoint/2010/main" val="188428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39</a:t>
            </a:fld>
            <a:endParaRPr lang="en-US"/>
          </a:p>
        </p:txBody>
      </p:sp>
    </p:spTree>
    <p:extLst>
      <p:ext uri="{BB962C8B-B14F-4D97-AF65-F5344CB8AC3E}">
        <p14:creationId xmlns:p14="http://schemas.microsoft.com/office/powerpoint/2010/main" val="1757083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40</a:t>
            </a:fld>
            <a:endParaRPr lang="en-US"/>
          </a:p>
        </p:txBody>
      </p:sp>
    </p:spTree>
    <p:extLst>
      <p:ext uri="{BB962C8B-B14F-4D97-AF65-F5344CB8AC3E}">
        <p14:creationId xmlns:p14="http://schemas.microsoft.com/office/powerpoint/2010/main" val="2959602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41</a:t>
            </a:fld>
            <a:endParaRPr lang="en-US"/>
          </a:p>
        </p:txBody>
      </p:sp>
    </p:spTree>
    <p:extLst>
      <p:ext uri="{BB962C8B-B14F-4D97-AF65-F5344CB8AC3E}">
        <p14:creationId xmlns:p14="http://schemas.microsoft.com/office/powerpoint/2010/main" val="390938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SRG funds research related activities and the acceptable activities include:</a:t>
            </a:r>
          </a:p>
          <a:p>
            <a:pPr marL="228600" indent="-228600">
              <a:buAutoNum type="alphaLcParenR"/>
            </a:pPr>
            <a:r>
              <a:rPr lang="en-US" dirty="0"/>
              <a:t>Travel related expenses (which must be out of Albuquerque)</a:t>
            </a:r>
          </a:p>
          <a:p>
            <a:pPr marL="0" indent="0">
              <a:buNone/>
            </a:pPr>
            <a:endParaRPr lang="en-US" dirty="0"/>
          </a:p>
          <a:p>
            <a:pPr marL="0" indent="0">
              <a:buNone/>
            </a:pPr>
            <a:r>
              <a:rPr lang="en-US" dirty="0"/>
              <a:t>In short, SRG provides fund to attend the conference at which you are presenting. If you are applying for SRG funds, you should be presenting at the conference.</a:t>
            </a:r>
          </a:p>
        </p:txBody>
      </p:sp>
      <p:sp>
        <p:nvSpPr>
          <p:cNvPr id="4" name="Slide Number Placeholder 3"/>
          <p:cNvSpPr>
            <a:spLocks noGrp="1"/>
          </p:cNvSpPr>
          <p:nvPr>
            <p:ph type="sldNum" sz="quarter" idx="5"/>
          </p:nvPr>
        </p:nvSpPr>
        <p:spPr/>
        <p:txBody>
          <a:bodyPr/>
          <a:lstStyle/>
          <a:p>
            <a:fld id="{3A6BCE58-4392-A64A-8F49-CF83B0994D72}" type="slidenum">
              <a:rPr lang="en-US" smtClean="0"/>
              <a:t>4</a:t>
            </a:fld>
            <a:endParaRPr lang="en-US"/>
          </a:p>
        </p:txBody>
      </p:sp>
      <p:sp>
        <p:nvSpPr>
          <p:cNvPr id="5" name="Footer Placeholder 4">
            <a:extLst>
              <a:ext uri="{FF2B5EF4-FFF2-40B4-BE49-F238E27FC236}">
                <a16:creationId xmlns:a16="http://schemas.microsoft.com/office/drawing/2014/main" id="{694C9DE1-1A28-4DE6-B3A9-0C0CFD6B7A8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704979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42</a:t>
            </a:fld>
            <a:endParaRPr lang="en-US"/>
          </a:p>
        </p:txBody>
      </p:sp>
    </p:spTree>
    <p:extLst>
      <p:ext uri="{BB962C8B-B14F-4D97-AF65-F5344CB8AC3E}">
        <p14:creationId xmlns:p14="http://schemas.microsoft.com/office/powerpoint/2010/main" val="2537376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43</a:t>
            </a:fld>
            <a:endParaRPr lang="en-US"/>
          </a:p>
        </p:txBody>
      </p:sp>
    </p:spTree>
    <p:extLst>
      <p:ext uri="{BB962C8B-B14F-4D97-AF65-F5344CB8AC3E}">
        <p14:creationId xmlns:p14="http://schemas.microsoft.com/office/powerpoint/2010/main" val="3973425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44</a:t>
            </a:fld>
            <a:endParaRPr lang="en-US"/>
          </a:p>
        </p:txBody>
      </p:sp>
    </p:spTree>
    <p:extLst>
      <p:ext uri="{BB962C8B-B14F-4D97-AF65-F5344CB8AC3E}">
        <p14:creationId xmlns:p14="http://schemas.microsoft.com/office/powerpoint/2010/main" val="1756379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45</a:t>
            </a:fld>
            <a:endParaRPr lang="en-US"/>
          </a:p>
        </p:txBody>
      </p:sp>
    </p:spTree>
    <p:extLst>
      <p:ext uri="{BB962C8B-B14F-4D97-AF65-F5344CB8AC3E}">
        <p14:creationId xmlns:p14="http://schemas.microsoft.com/office/powerpoint/2010/main" val="1337937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46</a:t>
            </a:fld>
            <a:endParaRPr lang="en-US"/>
          </a:p>
        </p:txBody>
      </p:sp>
    </p:spTree>
    <p:extLst>
      <p:ext uri="{BB962C8B-B14F-4D97-AF65-F5344CB8AC3E}">
        <p14:creationId xmlns:p14="http://schemas.microsoft.com/office/powerpoint/2010/main" val="3908799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47</a:t>
            </a:fld>
            <a:endParaRPr lang="en-US"/>
          </a:p>
        </p:txBody>
      </p:sp>
    </p:spTree>
    <p:extLst>
      <p:ext uri="{BB962C8B-B14F-4D97-AF65-F5344CB8AC3E}">
        <p14:creationId xmlns:p14="http://schemas.microsoft.com/office/powerpoint/2010/main" val="3550598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48</a:t>
            </a:fld>
            <a:endParaRPr lang="en-US"/>
          </a:p>
        </p:txBody>
      </p:sp>
    </p:spTree>
    <p:extLst>
      <p:ext uri="{BB962C8B-B14F-4D97-AF65-F5344CB8AC3E}">
        <p14:creationId xmlns:p14="http://schemas.microsoft.com/office/powerpoint/2010/main" val="3965399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49</a:t>
            </a:fld>
            <a:endParaRPr lang="en-US"/>
          </a:p>
        </p:txBody>
      </p:sp>
    </p:spTree>
    <p:extLst>
      <p:ext uri="{BB962C8B-B14F-4D97-AF65-F5344CB8AC3E}">
        <p14:creationId xmlns:p14="http://schemas.microsoft.com/office/powerpoint/2010/main" val="3847334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50</a:t>
            </a:fld>
            <a:endParaRPr lang="en-US"/>
          </a:p>
        </p:txBody>
      </p:sp>
    </p:spTree>
    <p:extLst>
      <p:ext uri="{BB962C8B-B14F-4D97-AF65-F5344CB8AC3E}">
        <p14:creationId xmlns:p14="http://schemas.microsoft.com/office/powerpoint/2010/main" val="4247269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writing the proposal, consider you audience. Because it helps you to gear your application - the language you use and the technical level of your explanation - to that particular audience.</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51</a:t>
            </a:fld>
            <a:endParaRPr lang="en-US"/>
          </a:p>
        </p:txBody>
      </p:sp>
      <p:sp>
        <p:nvSpPr>
          <p:cNvPr id="5" name="Footer Placeholder 4">
            <a:extLst>
              <a:ext uri="{FF2B5EF4-FFF2-40B4-BE49-F238E27FC236}">
                <a16:creationId xmlns:a16="http://schemas.microsoft.com/office/drawing/2014/main" id="{9ACF4BC7-3081-4B4D-A56B-41145A1BFE2D}"/>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56846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it does not fund the activities such as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Salaries, tuition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Organization fees or conference social functions.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Travel, room or board for any event whose purpose is not the development or dissemination of student's research.</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a:t>
            </a:fld>
            <a:endParaRPr lang="en-US"/>
          </a:p>
        </p:txBody>
      </p:sp>
      <p:sp>
        <p:nvSpPr>
          <p:cNvPr id="5" name="Footer Placeholder 4">
            <a:extLst>
              <a:ext uri="{FF2B5EF4-FFF2-40B4-BE49-F238E27FC236}">
                <a16:creationId xmlns:a16="http://schemas.microsoft.com/office/drawing/2014/main" id="{E5BC12C0-856C-44A0-84F0-88C8EEA0AA4E}"/>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9816126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all the programs offered by the UNM has been divided into 7 perspectives. </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52</a:t>
            </a:fld>
            <a:endParaRPr lang="en-US"/>
          </a:p>
        </p:txBody>
      </p:sp>
      <p:sp>
        <p:nvSpPr>
          <p:cNvPr id="5" name="Footer Placeholder 4">
            <a:extLst>
              <a:ext uri="{FF2B5EF4-FFF2-40B4-BE49-F238E27FC236}">
                <a16:creationId xmlns:a16="http://schemas.microsoft.com/office/drawing/2014/main" id="{6F35F757-5457-41E8-AAEE-92FD5A30FE0F}"/>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4167945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grant proposal is a unique document and requires careful preparation, sensitivity to your audience and the ability to answer some key questions. Paint a clear picture of who you are and why you are applying for this particular grant. But don’t write your name in the proposal or you will be disqualified. As I said earlier, avoid using technical terms and if you have to use them, define them. </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53</a:t>
            </a:fld>
            <a:endParaRPr lang="en-US"/>
          </a:p>
        </p:txBody>
      </p:sp>
      <p:sp>
        <p:nvSpPr>
          <p:cNvPr id="5" name="Footer Placeholder 4">
            <a:extLst>
              <a:ext uri="{FF2B5EF4-FFF2-40B4-BE49-F238E27FC236}">
                <a16:creationId xmlns:a16="http://schemas.microsoft.com/office/drawing/2014/main" id="{D990C2CD-1605-4052-96AC-0894D629724C}"/>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221936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Make sure you review the scoring guideline while writing your statement of Proposal. Answer all the details regarding Background and Benefits. Make Sure your proposal is well composed. Writing is clear and flows logically. And make sure you use the GPSA budget template. You can download the budget template from award application portal too.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Always review and review your statement of proposal. The more you revise, the more refined will be your proposal. when in doubt regarding your grammar, take help from the online resources such as Purdue Owl or you can always schedule a free appointment with a volunteer editor at Graduate Resource Center</a:t>
            </a: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54</a:t>
            </a:fld>
            <a:endParaRPr lang="en-US"/>
          </a:p>
        </p:txBody>
      </p:sp>
      <p:sp>
        <p:nvSpPr>
          <p:cNvPr id="5" name="Footer Placeholder 4">
            <a:extLst>
              <a:ext uri="{FF2B5EF4-FFF2-40B4-BE49-F238E27FC236}">
                <a16:creationId xmlns:a16="http://schemas.microsoft.com/office/drawing/2014/main" id="{91734141-11E3-4266-9EA0-EE165F16F39F}"/>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899611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audience. Keep your audience in mind while writing proposal</a:t>
            </a:r>
          </a:p>
          <a:p>
            <a:r>
              <a:rPr lang="en-US" dirty="0"/>
              <a:t>Avoid technical terms. And if you are using them, define them.</a:t>
            </a:r>
          </a:p>
          <a:p>
            <a:r>
              <a:rPr lang="en-US" dirty="0"/>
              <a:t>Make sure your proposal is free of grammatical and spelling errors. </a:t>
            </a:r>
          </a:p>
          <a:p>
            <a:r>
              <a:rPr lang="en-US" dirty="0"/>
              <a:t>You can take help some one may be  to proofread</a:t>
            </a:r>
          </a:p>
          <a:p>
            <a:endParaRPr lang="en-US" dirty="0"/>
          </a:p>
          <a:p>
            <a:r>
              <a:rPr lang="en-US" dirty="0"/>
              <a:t>Lastly, when you are applying for two scholarships, make sure you have provided the documents. </a:t>
            </a:r>
          </a:p>
        </p:txBody>
      </p:sp>
      <p:sp>
        <p:nvSpPr>
          <p:cNvPr id="4" name="Slide Number Placeholder 3"/>
          <p:cNvSpPr>
            <a:spLocks noGrp="1"/>
          </p:cNvSpPr>
          <p:nvPr>
            <p:ph type="sldNum" sz="quarter" idx="5"/>
          </p:nvPr>
        </p:nvSpPr>
        <p:spPr/>
        <p:txBody>
          <a:bodyPr/>
          <a:lstStyle/>
          <a:p>
            <a:fld id="{3A6BCE58-4392-A64A-8F49-CF83B0994D72}" type="slidenum">
              <a:rPr lang="en-US" smtClean="0"/>
              <a:t>55</a:t>
            </a:fld>
            <a:endParaRPr lang="en-US"/>
          </a:p>
        </p:txBody>
      </p:sp>
      <p:sp>
        <p:nvSpPr>
          <p:cNvPr id="5" name="Footer Placeholder 4">
            <a:extLst>
              <a:ext uri="{FF2B5EF4-FFF2-40B4-BE49-F238E27FC236}">
                <a16:creationId xmlns:a16="http://schemas.microsoft.com/office/drawing/2014/main" id="{4C50F195-C161-4573-ABCF-4AF510A5E023}"/>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218622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applying for the grant, please make sure you submit the complete application in time. No late submission will be submitted.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application will be disqualified if you violate any of the guidelines enumerated within this article of the GPSA Grants Bylaws.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are using other’s words, quote 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Application submitted jointly by more than one applicant will be disqualified.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that SRG and PDG have maximum word-limit of 750 words and GSF has maximum 500 words-limit.</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56</a:t>
            </a:fld>
            <a:endParaRPr lang="en-US"/>
          </a:p>
        </p:txBody>
      </p:sp>
      <p:sp>
        <p:nvSpPr>
          <p:cNvPr id="5" name="Footer Placeholder 4">
            <a:extLst>
              <a:ext uri="{FF2B5EF4-FFF2-40B4-BE49-F238E27FC236}">
                <a16:creationId xmlns:a16="http://schemas.microsoft.com/office/drawing/2014/main" id="{D08BCA65-9B8E-436B-BCAF-A41228AEA7C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1144526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58</a:t>
            </a:fld>
            <a:endParaRPr lang="en-US"/>
          </a:p>
        </p:txBody>
      </p:sp>
      <p:sp>
        <p:nvSpPr>
          <p:cNvPr id="5" name="Footer Placeholder 4">
            <a:extLst>
              <a:ext uri="{FF2B5EF4-FFF2-40B4-BE49-F238E27FC236}">
                <a16:creationId xmlns:a16="http://schemas.microsoft.com/office/drawing/2014/main" id="{28118ACC-36D2-4086-9740-CFD25AADA3B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24730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Professional Development Grant was established in 2004 and funds travel expenses that further the professional and career development of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PDG funds up-to $500 scholarship amount.</a:t>
            </a:r>
          </a:p>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6</a:t>
            </a:fld>
            <a:endParaRPr lang="en-US"/>
          </a:p>
        </p:txBody>
      </p:sp>
      <p:sp>
        <p:nvSpPr>
          <p:cNvPr id="5" name="Footer Placeholder 4">
            <a:extLst>
              <a:ext uri="{FF2B5EF4-FFF2-40B4-BE49-F238E27FC236}">
                <a16:creationId xmlns:a16="http://schemas.microsoft.com/office/drawing/2014/main" id="{49BF1246-7364-4583-8406-FC4AA20BBEF7}"/>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58147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7</a:t>
            </a:fld>
            <a:endParaRPr lang="en-US"/>
          </a:p>
        </p:txBody>
      </p:sp>
      <p:sp>
        <p:nvSpPr>
          <p:cNvPr id="5" name="Footer Placeholder 4">
            <a:extLst>
              <a:ext uri="{FF2B5EF4-FFF2-40B4-BE49-F238E27FC236}">
                <a16:creationId xmlns:a16="http://schemas.microsoft.com/office/drawing/2014/main" id="{416EA818-7F6E-4E6E-95CE-D9DE0F6B7744}"/>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8443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a need-based fund designed to help graduate students offset the cost of tuition, books, and fees.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main purpose is to help students to complete their degrees. The GSF funds up-to $1000 scholarship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fund is distributed on the basis of ranking received from the Financial Aid Office. And for that, the applicant must submit a latest FAFSA application to Financial Aid Office. </a:t>
            </a: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8</a:t>
            </a:fld>
            <a:endParaRPr lang="en-US"/>
          </a:p>
        </p:txBody>
      </p:sp>
      <p:sp>
        <p:nvSpPr>
          <p:cNvPr id="5" name="Footer Placeholder 4">
            <a:extLst>
              <a:ext uri="{FF2B5EF4-FFF2-40B4-BE49-F238E27FC236}">
                <a16:creationId xmlns:a16="http://schemas.microsoft.com/office/drawing/2014/main" id="{8416A8B5-1ED1-42B9-A76B-1EB367073A74}"/>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373038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9</a:t>
            </a:fld>
            <a:endParaRPr lang="en-US"/>
          </a:p>
        </p:txBody>
      </p:sp>
      <p:sp>
        <p:nvSpPr>
          <p:cNvPr id="5" name="Footer Placeholder 4">
            <a:extLst>
              <a:ext uri="{FF2B5EF4-FFF2-40B4-BE49-F238E27FC236}">
                <a16:creationId xmlns:a16="http://schemas.microsoft.com/office/drawing/2014/main" id="{435FD8F1-6341-4FA8-B377-C9FAA4C7EB56}"/>
              </a:ext>
            </a:extLst>
          </p:cNvPr>
          <p:cNvSpPr>
            <a:spLocks noGrp="1"/>
          </p:cNvSpPr>
          <p:nvPr>
            <p:ph type="ftr" sz="quarter" idx="4"/>
          </p:nvPr>
        </p:nvSpPr>
        <p:spPr/>
        <p:txBody>
          <a:bodyPr/>
          <a:lstStyle/>
          <a:p>
            <a:r>
              <a:rPr lang="en-US"/>
              <a:t>UNM GPSA Grant Applicant Training Summer 2021</a:t>
            </a:r>
          </a:p>
        </p:txBody>
      </p:sp>
    </p:spTree>
    <p:extLst>
      <p:ext uri="{BB962C8B-B14F-4D97-AF65-F5344CB8AC3E}">
        <p14:creationId xmlns:p14="http://schemas.microsoft.com/office/powerpoint/2010/main" val="2679030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F8871DF-BC9F-4719-ADCB-0D39DB5A7B15}" type="datetime4">
              <a:rPr lang="en-US" smtClean="0"/>
              <a:t>August 25, 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17165-D3D9-4B98-946E-FA4CAB35E585}" type="datetime4">
              <a:rPr lang="en-US" smtClean="0"/>
              <a:t>August 25, 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9F23A-76F7-4D5E-AA7E-E8B146642311}" type="datetime4">
              <a:rPr lang="en-US" smtClean="0"/>
              <a:t>August 25, 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27317-7B54-42EC-BFE3-E76651B7172F}" type="datetime4">
              <a:rPr lang="en-US" smtClean="0"/>
              <a:t>August 25, 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FD69-84C6-449E-9FD1-981C162F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62BEA-EEF7-4E5C-9811-457D4956F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2AC81-53BA-4833-81A2-83B8B0FC1168}"/>
              </a:ext>
            </a:extLst>
          </p:cNvPr>
          <p:cNvSpPr>
            <a:spLocks noGrp="1"/>
          </p:cNvSpPr>
          <p:nvPr>
            <p:ph type="dt" sz="half" idx="10"/>
          </p:nvPr>
        </p:nvSpPr>
        <p:spPr/>
        <p:txBody>
          <a:bodyPr/>
          <a:lstStyle/>
          <a:p>
            <a:fld id="{42DECF28-19AE-4321-B704-E00ED41085A6}" type="datetime4">
              <a:rPr lang="en-US" smtClean="0"/>
              <a:t>August 25, 2021</a:t>
            </a:fld>
            <a:endParaRPr lang="en-US"/>
          </a:p>
        </p:txBody>
      </p:sp>
      <p:sp>
        <p:nvSpPr>
          <p:cNvPr id="5" name="Footer Placeholder 4">
            <a:extLst>
              <a:ext uri="{FF2B5EF4-FFF2-40B4-BE49-F238E27FC236}">
                <a16:creationId xmlns:a16="http://schemas.microsoft.com/office/drawing/2014/main" id="{FAE80C23-26EB-4747-904A-091F1474AD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78B52-FAA2-409A-B7EE-EBB6D8ABD05A}"/>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2704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1BE-62B5-45D2-8235-E63204783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7D053-CD90-4198-BC42-4EFF3CEDB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5CBBE-48EB-4BD4-8172-C3C9CE5F297F}"/>
              </a:ext>
            </a:extLst>
          </p:cNvPr>
          <p:cNvSpPr>
            <a:spLocks noGrp="1"/>
          </p:cNvSpPr>
          <p:nvPr>
            <p:ph type="dt" sz="half" idx="10"/>
          </p:nvPr>
        </p:nvSpPr>
        <p:spPr/>
        <p:txBody>
          <a:bodyPr/>
          <a:lstStyle/>
          <a:p>
            <a:fld id="{569EA5F9-4226-44CB-80D1-84CD93BCC73C}" type="datetime4">
              <a:rPr lang="en-US" smtClean="0"/>
              <a:t>August 25, 2021</a:t>
            </a:fld>
            <a:endParaRPr lang="en-US"/>
          </a:p>
        </p:txBody>
      </p:sp>
      <p:sp>
        <p:nvSpPr>
          <p:cNvPr id="5" name="Footer Placeholder 4">
            <a:extLst>
              <a:ext uri="{FF2B5EF4-FFF2-40B4-BE49-F238E27FC236}">
                <a16:creationId xmlns:a16="http://schemas.microsoft.com/office/drawing/2014/main" id="{204BC5EE-E5A9-446D-9026-5B9CC1C048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AB629F-37DA-4A7F-AC6F-4966A0890153}"/>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84717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5FF1-D2A2-4A6D-A881-AFC48054B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BE6170-3A84-451A-8190-9A57031F8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4D8E1-CD14-44FD-80EB-70C2E966E0B0}"/>
              </a:ext>
            </a:extLst>
          </p:cNvPr>
          <p:cNvSpPr>
            <a:spLocks noGrp="1"/>
          </p:cNvSpPr>
          <p:nvPr>
            <p:ph type="dt" sz="half" idx="10"/>
          </p:nvPr>
        </p:nvSpPr>
        <p:spPr/>
        <p:txBody>
          <a:bodyPr/>
          <a:lstStyle/>
          <a:p>
            <a:fld id="{64A81DBF-DD91-4FCE-B0CF-DD129B3F4836}" type="datetime4">
              <a:rPr lang="en-US" smtClean="0"/>
              <a:t>August 25, 2021</a:t>
            </a:fld>
            <a:endParaRPr lang="en-US"/>
          </a:p>
        </p:txBody>
      </p:sp>
      <p:sp>
        <p:nvSpPr>
          <p:cNvPr id="5" name="Footer Placeholder 4">
            <a:extLst>
              <a:ext uri="{FF2B5EF4-FFF2-40B4-BE49-F238E27FC236}">
                <a16:creationId xmlns:a16="http://schemas.microsoft.com/office/drawing/2014/main" id="{6FEEF547-623D-4742-9B2F-29D2830B63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05858-031F-4C22-ACB8-436490F7772D}"/>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71157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5258-8054-437B-A34E-BDBAC7F7C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B6B4A-3B2A-407F-8F74-7DF10C435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C5164-A486-47EF-93B2-AC39BFF32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E73B0-A461-4EDC-89E2-669FE7ACAF1B}"/>
              </a:ext>
            </a:extLst>
          </p:cNvPr>
          <p:cNvSpPr>
            <a:spLocks noGrp="1"/>
          </p:cNvSpPr>
          <p:nvPr>
            <p:ph type="dt" sz="half" idx="10"/>
          </p:nvPr>
        </p:nvSpPr>
        <p:spPr/>
        <p:txBody>
          <a:bodyPr/>
          <a:lstStyle/>
          <a:p>
            <a:fld id="{52F010CE-E059-4468-AE8C-BA8359729772}" type="datetime4">
              <a:rPr lang="en-US" smtClean="0"/>
              <a:t>August 25, 2021</a:t>
            </a:fld>
            <a:endParaRPr lang="en-US"/>
          </a:p>
        </p:txBody>
      </p:sp>
      <p:sp>
        <p:nvSpPr>
          <p:cNvPr id="6" name="Footer Placeholder 5">
            <a:extLst>
              <a:ext uri="{FF2B5EF4-FFF2-40B4-BE49-F238E27FC236}">
                <a16:creationId xmlns:a16="http://schemas.microsoft.com/office/drawing/2014/main" id="{F51BCA02-E95F-4456-B55E-FD7E99900C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53BE1B-8CA7-4ECA-A320-2F3A41169F35}"/>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3072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D414-60ED-46FC-80D1-88A5107B75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85427-DECA-4585-9AF6-E70C12413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AC53D-BCBF-4A6F-A4A0-9C807FA75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45F78-5E1F-4DCD-8C5D-057AA0240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90BE5-C3A0-4007-9BE3-C137A1812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39CD8-89D3-4359-AFDB-B4659EAAF2B6}"/>
              </a:ext>
            </a:extLst>
          </p:cNvPr>
          <p:cNvSpPr>
            <a:spLocks noGrp="1"/>
          </p:cNvSpPr>
          <p:nvPr>
            <p:ph type="dt" sz="half" idx="10"/>
          </p:nvPr>
        </p:nvSpPr>
        <p:spPr/>
        <p:txBody>
          <a:bodyPr/>
          <a:lstStyle/>
          <a:p>
            <a:fld id="{913BE8B2-D750-49C8-914D-D8046F5CB91A}" type="datetime4">
              <a:rPr lang="en-US" smtClean="0"/>
              <a:t>August 25, 2021</a:t>
            </a:fld>
            <a:endParaRPr lang="en-US"/>
          </a:p>
        </p:txBody>
      </p:sp>
      <p:sp>
        <p:nvSpPr>
          <p:cNvPr id="8" name="Footer Placeholder 7">
            <a:extLst>
              <a:ext uri="{FF2B5EF4-FFF2-40B4-BE49-F238E27FC236}">
                <a16:creationId xmlns:a16="http://schemas.microsoft.com/office/drawing/2014/main" id="{F7612578-D683-462C-BC10-B1915D9E3B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310A4F-4193-4F04-926A-B5129ED3397E}"/>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73313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5884-D81D-494F-8E63-889EBB5B7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DD4480-3928-4A3B-A05A-211F4E582467}"/>
              </a:ext>
            </a:extLst>
          </p:cNvPr>
          <p:cNvSpPr>
            <a:spLocks noGrp="1"/>
          </p:cNvSpPr>
          <p:nvPr>
            <p:ph type="dt" sz="half" idx="10"/>
          </p:nvPr>
        </p:nvSpPr>
        <p:spPr/>
        <p:txBody>
          <a:bodyPr/>
          <a:lstStyle/>
          <a:p>
            <a:fld id="{63028A1D-9F95-436B-96A8-7DF293157839}" type="datetime4">
              <a:rPr lang="en-US" smtClean="0"/>
              <a:t>August 25, 2021</a:t>
            </a:fld>
            <a:endParaRPr lang="en-US"/>
          </a:p>
        </p:txBody>
      </p:sp>
      <p:sp>
        <p:nvSpPr>
          <p:cNvPr id="4" name="Footer Placeholder 3">
            <a:extLst>
              <a:ext uri="{FF2B5EF4-FFF2-40B4-BE49-F238E27FC236}">
                <a16:creationId xmlns:a16="http://schemas.microsoft.com/office/drawing/2014/main" id="{3BB26336-B25B-4CC9-B946-0C27A1F076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3891A2-7020-421D-80EC-F796B2FA0D7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20397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0C2DA-B9DD-4305-8C52-1400FC21B1E4}"/>
              </a:ext>
            </a:extLst>
          </p:cNvPr>
          <p:cNvSpPr>
            <a:spLocks noGrp="1"/>
          </p:cNvSpPr>
          <p:nvPr>
            <p:ph type="dt" sz="half" idx="10"/>
          </p:nvPr>
        </p:nvSpPr>
        <p:spPr/>
        <p:txBody>
          <a:bodyPr/>
          <a:lstStyle/>
          <a:p>
            <a:fld id="{F64AC8A1-436D-47FA-BC3B-CD577E5C2ED5}" type="datetime4">
              <a:rPr lang="en-US" smtClean="0"/>
              <a:t>August 25, 2021</a:t>
            </a:fld>
            <a:endParaRPr lang="en-US"/>
          </a:p>
        </p:txBody>
      </p:sp>
      <p:sp>
        <p:nvSpPr>
          <p:cNvPr id="3" name="Footer Placeholder 2">
            <a:extLst>
              <a:ext uri="{FF2B5EF4-FFF2-40B4-BE49-F238E27FC236}">
                <a16:creationId xmlns:a16="http://schemas.microsoft.com/office/drawing/2014/main" id="{862BBC0F-FDE0-4FA7-B845-2CB59264DF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388BB5-3064-4371-8C11-03480C90ED48}"/>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332997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462470-0839-4FE4-A3B9-DBE970E2AF7B}" type="datetime4">
              <a:rPr lang="en-US" smtClean="0"/>
              <a:t>August 25, 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A82-AD37-42F2-9D47-7E026842F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9DA11-8460-4343-B08F-B1B335D39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F20B1-E2C3-46F7-845B-0ED33FC7E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F81E8-F948-431A-B40B-D9C303EBED9F}"/>
              </a:ext>
            </a:extLst>
          </p:cNvPr>
          <p:cNvSpPr>
            <a:spLocks noGrp="1"/>
          </p:cNvSpPr>
          <p:nvPr>
            <p:ph type="dt" sz="half" idx="10"/>
          </p:nvPr>
        </p:nvSpPr>
        <p:spPr/>
        <p:txBody>
          <a:bodyPr/>
          <a:lstStyle/>
          <a:p>
            <a:fld id="{56AF99A1-ADE5-4D8C-B3F5-74DE7BE1864D}" type="datetime4">
              <a:rPr lang="en-US" smtClean="0"/>
              <a:t>August 25, 2021</a:t>
            </a:fld>
            <a:endParaRPr lang="en-US"/>
          </a:p>
        </p:txBody>
      </p:sp>
      <p:sp>
        <p:nvSpPr>
          <p:cNvPr id="6" name="Footer Placeholder 5">
            <a:extLst>
              <a:ext uri="{FF2B5EF4-FFF2-40B4-BE49-F238E27FC236}">
                <a16:creationId xmlns:a16="http://schemas.microsoft.com/office/drawing/2014/main" id="{A04B3D3C-8755-4AF9-A2E0-5EE6D6DE34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F156BA-58BB-4A45-AB29-1B1FE2FECBE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53894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04AC-5B33-47C0-A832-E96CC9FFC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308D61-7D43-450F-B5AE-F745EDFD8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121E3-33D7-4858-B3EB-48E00CC77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E0CDA-FF02-42B5-96EB-1835D1E2F16D}"/>
              </a:ext>
            </a:extLst>
          </p:cNvPr>
          <p:cNvSpPr>
            <a:spLocks noGrp="1"/>
          </p:cNvSpPr>
          <p:nvPr>
            <p:ph type="dt" sz="half" idx="10"/>
          </p:nvPr>
        </p:nvSpPr>
        <p:spPr/>
        <p:txBody>
          <a:bodyPr/>
          <a:lstStyle/>
          <a:p>
            <a:fld id="{0E3D8104-B482-4CDE-B061-2127A3E1DC8F}" type="datetime4">
              <a:rPr lang="en-US" smtClean="0"/>
              <a:t>August 25, 2021</a:t>
            </a:fld>
            <a:endParaRPr lang="en-US"/>
          </a:p>
        </p:txBody>
      </p:sp>
      <p:sp>
        <p:nvSpPr>
          <p:cNvPr id="6" name="Footer Placeholder 5">
            <a:extLst>
              <a:ext uri="{FF2B5EF4-FFF2-40B4-BE49-F238E27FC236}">
                <a16:creationId xmlns:a16="http://schemas.microsoft.com/office/drawing/2014/main" id="{F22DF8F9-07EC-4266-980A-2DA113CBA8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E88944-9BDF-434C-A05F-FF88C11BF23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17208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7A5B-A2EF-4E6A-9F94-65A585B98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38C1E-A04F-4D26-ADA3-19548594F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87C5E-0628-4A90-A738-A603CF190926}"/>
              </a:ext>
            </a:extLst>
          </p:cNvPr>
          <p:cNvSpPr>
            <a:spLocks noGrp="1"/>
          </p:cNvSpPr>
          <p:nvPr>
            <p:ph type="dt" sz="half" idx="10"/>
          </p:nvPr>
        </p:nvSpPr>
        <p:spPr/>
        <p:txBody>
          <a:bodyPr/>
          <a:lstStyle/>
          <a:p>
            <a:fld id="{106668B1-817C-4FD3-B0FA-457344DDD37D}" type="datetime4">
              <a:rPr lang="en-US" smtClean="0"/>
              <a:t>August 25, 2021</a:t>
            </a:fld>
            <a:endParaRPr lang="en-US"/>
          </a:p>
        </p:txBody>
      </p:sp>
      <p:sp>
        <p:nvSpPr>
          <p:cNvPr id="5" name="Footer Placeholder 4">
            <a:extLst>
              <a:ext uri="{FF2B5EF4-FFF2-40B4-BE49-F238E27FC236}">
                <a16:creationId xmlns:a16="http://schemas.microsoft.com/office/drawing/2014/main" id="{4F55A838-7383-48C5-B3D5-2B15963FD4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D9E4C5-600D-4708-9D72-C650B46FE05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239252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A482D-A91E-4C87-AA20-325C92BF6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6C92E-61CB-464A-B029-2A4CD4C3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85E56-AD46-447D-8CF9-0FB3AF7369D1}"/>
              </a:ext>
            </a:extLst>
          </p:cNvPr>
          <p:cNvSpPr>
            <a:spLocks noGrp="1"/>
          </p:cNvSpPr>
          <p:nvPr>
            <p:ph type="dt" sz="half" idx="10"/>
          </p:nvPr>
        </p:nvSpPr>
        <p:spPr/>
        <p:txBody>
          <a:bodyPr/>
          <a:lstStyle/>
          <a:p>
            <a:fld id="{0F870245-9AA0-4019-B97B-FD5045898571}" type="datetime4">
              <a:rPr lang="en-US" smtClean="0"/>
              <a:t>August 25, 2021</a:t>
            </a:fld>
            <a:endParaRPr lang="en-US"/>
          </a:p>
        </p:txBody>
      </p:sp>
      <p:sp>
        <p:nvSpPr>
          <p:cNvPr id="5" name="Footer Placeholder 4">
            <a:extLst>
              <a:ext uri="{FF2B5EF4-FFF2-40B4-BE49-F238E27FC236}">
                <a16:creationId xmlns:a16="http://schemas.microsoft.com/office/drawing/2014/main" id="{C95C5F4F-C795-468E-B751-110DB8E48F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A59D3A-536F-401A-B7E7-35FED49A4C0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1064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4C10-E5B5-43C1-B689-18B88A000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B5530-DC73-4FE3-88A4-E9ACC5FB9C51}"/>
              </a:ext>
            </a:extLst>
          </p:cNvPr>
          <p:cNvSpPr>
            <a:spLocks noGrp="1"/>
          </p:cNvSpPr>
          <p:nvPr>
            <p:ph type="dt" sz="half" idx="10"/>
          </p:nvPr>
        </p:nvSpPr>
        <p:spPr/>
        <p:txBody>
          <a:bodyPr/>
          <a:lstStyle/>
          <a:p>
            <a:fld id="{132AA946-FD82-4064-856F-D052FB14595A}" type="datetime4">
              <a:rPr lang="en-US" smtClean="0"/>
              <a:t>August 25, 2021</a:t>
            </a:fld>
            <a:endParaRPr lang="en-US"/>
          </a:p>
        </p:txBody>
      </p:sp>
      <p:sp>
        <p:nvSpPr>
          <p:cNvPr id="4" name="Footer Placeholder 3">
            <a:extLst>
              <a:ext uri="{FF2B5EF4-FFF2-40B4-BE49-F238E27FC236}">
                <a16:creationId xmlns:a16="http://schemas.microsoft.com/office/drawing/2014/main" id="{1C42A6F1-BCB5-48CA-BB26-FF2CAA1E42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4C5EE6-6D3C-4AA5-BFC2-E8C683C10617}"/>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1115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BBA33B-B4D5-4DC0-AF1A-360C67D1D690}" type="datetime4">
              <a:rPr lang="en-US" smtClean="0"/>
              <a:t>August 25, 2021</a:t>
            </a:fld>
            <a:endParaRPr lang="en-US" dirty="0"/>
          </a:p>
        </p:txBody>
      </p:sp>
      <p:sp>
        <p:nvSpPr>
          <p:cNvPr id="6" name="Slide Number Placeholder 5"/>
          <p:cNvSpPr>
            <a:spLocks noGrp="1"/>
          </p:cNvSpPr>
          <p:nvPr>
            <p:ph type="sldNum" sz="quarter" idx="12"/>
          </p:nvPr>
        </p:nvSpPr>
        <p:spPr>
          <a:xfrm>
            <a:off x="3778251" y="6436395"/>
            <a:ext cx="3797992" cy="365125"/>
          </a:xfrm>
        </p:spPr>
        <p:txBody>
          <a:bodyPr/>
          <a:lstStyle/>
          <a:p>
            <a:r>
              <a:rPr lang="en-US" dirty="0"/>
              <a:t>UNM GPSA Grant Applicant Training Fall 2021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4EE15-BE5E-4DDA-9093-1D68D861FF83}" type="datetime4">
              <a:rPr lang="en-US" smtClean="0"/>
              <a:t>August 25, 2021</a:t>
            </a:fld>
            <a:endParaRPr lang="en-US" dirty="0"/>
          </a:p>
        </p:txBody>
      </p:sp>
      <p:sp>
        <p:nvSpPr>
          <p:cNvPr id="6" name="Slide Number Placeholder 5"/>
          <p:cNvSpPr>
            <a:spLocks noGrp="1"/>
          </p:cNvSpPr>
          <p:nvPr>
            <p:ph type="sldNum" sz="quarter" idx="12"/>
          </p:nvPr>
        </p:nvSpPr>
        <p:spPr>
          <a:xfrm>
            <a:off x="3267754" y="6451498"/>
            <a:ext cx="4883842" cy="365125"/>
          </a:xfrm>
        </p:spPr>
        <p:txBody>
          <a:bodyPr/>
          <a:lstStyle/>
          <a:p>
            <a:r>
              <a:rPr lang="en-US" dirty="0"/>
              <a:t>UNM GPSA Grant Applicant Training Fall 2021</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3EA47B-3463-40C2-BB4A-2BAB6F3F2DF1}" type="datetime4">
              <a:rPr lang="en-US" smtClean="0"/>
              <a:t>August 25, 2021</a:t>
            </a:fld>
            <a:endParaRPr lang="en-US" dirty="0"/>
          </a:p>
        </p:txBody>
      </p:sp>
      <p:sp>
        <p:nvSpPr>
          <p:cNvPr id="7" name="Slide Number Placeholder 6"/>
          <p:cNvSpPr>
            <a:spLocks noGrp="1"/>
          </p:cNvSpPr>
          <p:nvPr>
            <p:ph type="sldNum" sz="quarter" idx="12"/>
          </p:nvPr>
        </p:nvSpPr>
        <p:spPr/>
        <p:txBody>
          <a:bodyPr/>
          <a:lstStyle/>
          <a:p>
            <a:r>
              <a:rPr lang="en-US" dirty="0"/>
              <a:t>UNM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1E5821-86D0-473D-A877-DD6F41FD8381}" type="datetime4">
              <a:rPr lang="en-US" smtClean="0"/>
              <a:t>August 25, 2021</a:t>
            </a:fld>
            <a:endParaRPr lang="en-US" dirty="0"/>
          </a:p>
        </p:txBody>
      </p:sp>
      <p:sp>
        <p:nvSpPr>
          <p:cNvPr id="9" name="Slide Number Placeholder 8"/>
          <p:cNvSpPr>
            <a:spLocks noGrp="1"/>
          </p:cNvSpPr>
          <p:nvPr>
            <p:ph type="sldNum" sz="quarter" idx="12"/>
          </p:nvPr>
        </p:nvSpPr>
        <p:spPr/>
        <p:txBody>
          <a:bodyPr/>
          <a:lstStyle/>
          <a:p>
            <a:r>
              <a:rPr lang="en-US" dirty="0"/>
              <a:t>UNM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3C644-99AD-487D-9424-998A02C4D1EC}" type="datetime4">
              <a:rPr lang="en-US" smtClean="0"/>
              <a:t>August 25, 2021</a:t>
            </a:fld>
            <a:endParaRPr lang="en-US" dirty="0"/>
          </a:p>
        </p:txBody>
      </p:sp>
      <p:sp>
        <p:nvSpPr>
          <p:cNvPr id="5" name="Slide Number Placeholder 4"/>
          <p:cNvSpPr>
            <a:spLocks noGrp="1"/>
          </p:cNvSpPr>
          <p:nvPr>
            <p:ph type="sldNum" sz="quarter" idx="12"/>
          </p:nvPr>
        </p:nvSpPr>
        <p:spPr/>
        <p:txBody>
          <a:bodyPr/>
          <a:lstStyle/>
          <a:p>
            <a:r>
              <a:rPr lang="en-US" dirty="0"/>
              <a:t>UNM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1D433F-0A58-4576-B7B7-18212BD06841}" type="datetime4">
              <a:rPr lang="en-US" smtClean="0"/>
              <a:t>August 25, 2021</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9FB5F006-EE05-48A3-B526-D7E237FEF306}" type="datetime4">
              <a:rPr lang="en-US" smtClean="0"/>
              <a:t>August 25, 2021</a:t>
            </a:fld>
            <a:endParaRPr lang="en-US" dirty="0"/>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39713DDA-9618-4174-980C-228ED1AB954F}" type="datetime4">
              <a:rPr lang="en-US" smtClean="0"/>
              <a:t>August 25, 2021</a:t>
            </a:fld>
            <a:endParaRPr lang="en-US" dirty="0"/>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8FA7E-977E-4E79-972A-6EA9D2CBD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9A2EA-D589-412F-86B3-6DE0B546B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EABE72-FB57-4B32-A7FD-2F94579DA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9E20B-8AB6-471E-841C-F93340AA3BA0}" type="datetime4">
              <a:rPr lang="en-US" smtClean="0"/>
              <a:t>August 25, 2021</a:t>
            </a:fld>
            <a:endParaRPr lang="en-US"/>
          </a:p>
        </p:txBody>
      </p:sp>
      <p:sp>
        <p:nvSpPr>
          <p:cNvPr id="5" name="Footer Placeholder 4">
            <a:extLst>
              <a:ext uri="{FF2B5EF4-FFF2-40B4-BE49-F238E27FC236}">
                <a16:creationId xmlns:a16="http://schemas.microsoft.com/office/drawing/2014/main" id="{9EDF422C-3ADA-4317-8E78-FFFE2A6C3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EFF03B-B5BE-4CBC-A82D-5A49643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176A-E310-4F7C-A836-F8824077881E}" type="slidenum">
              <a:rPr lang="en-US" smtClean="0"/>
              <a:t>‹#›</a:t>
            </a:fld>
            <a:endParaRPr lang="en-US"/>
          </a:p>
        </p:txBody>
      </p:sp>
    </p:spTree>
    <p:extLst>
      <p:ext uri="{BB962C8B-B14F-4D97-AF65-F5344CB8AC3E}">
        <p14:creationId xmlns:p14="http://schemas.microsoft.com/office/powerpoint/2010/main" val="4110882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owl.english.purdue.edu/"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dc.gov/coronavirus/2019-ncov/travelers/index.html"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hyperlink" Target="http://gpsa.unm.edu/" TargetMode="External"/><Relationship Id="rId3" Type="http://schemas.openxmlformats.org/officeDocument/2006/relationships/hyperlink" Target="https://www.google.com/url?sa=i&amp;rct=j&amp;q=&amp;esrc=s&amp;source=images&amp;cd=&amp;ved=2ahUKEwirvYvt_bziAhUI3lQKHaG5DHkQjRx6BAgBEAU&amp;url=https%3A%2F%2Fwww.synapsiscreative.com%2F5-questions-for-effective-presentation-design%2F&amp;psig=AOvVaw1BPUFL4B8F3ovp46U6G_Si&amp;ust=1559090227200362" TargetMode="External"/><Relationship Id="rId7" Type="http://schemas.openxmlformats.org/officeDocument/2006/relationships/hyperlink" Target="https://gpsa.unm.edu/"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unmgpsagrants.awardspring.com/" TargetMode="External"/><Relationship Id="rId5" Type="http://schemas.openxmlformats.org/officeDocument/2006/relationships/hyperlink" Target="mailto:GPSAFunding@unm.edu"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97280" y="838465"/>
            <a:ext cx="10058400" cy="3566160"/>
          </a:xfrm>
        </p:spPr>
        <p:txBody>
          <a:bodyPr/>
          <a:lstStyle/>
          <a:p>
            <a:pPr algn="ctr"/>
            <a:r>
              <a:rPr lang="en-US" dirty="0">
                <a:latin typeface="Times New Roman" panose="02020603050405020304" pitchFamily="18" charset="0"/>
                <a:cs typeface="Times New Roman" panose="02020603050405020304" pitchFamily="18" charset="0"/>
              </a:rPr>
              <a:t>Grant Applicant Training</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fall 2021</a:t>
            </a:r>
          </a:p>
        </p:txBody>
      </p:sp>
      <p:pic>
        <p:nvPicPr>
          <p:cNvPr id="6" name="Picture 5">
            <a:extLst>
              <a:ext uri="{FF2B5EF4-FFF2-40B4-BE49-F238E27FC236}">
                <a16:creationId xmlns:a16="http://schemas.microsoft.com/office/drawing/2014/main" id="{963C8F36-E5A4-4D5A-896C-BD29BADEAF6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Date Placeholder 7">
            <a:extLst>
              <a:ext uri="{FF2B5EF4-FFF2-40B4-BE49-F238E27FC236}">
                <a16:creationId xmlns:a16="http://schemas.microsoft.com/office/drawing/2014/main" id="{8C61A544-A2C5-4A36-B13F-EE5A1E478EA8}"/>
              </a:ext>
            </a:extLst>
          </p:cNvPr>
          <p:cNvSpPr>
            <a:spLocks noGrp="1"/>
          </p:cNvSpPr>
          <p:nvPr>
            <p:ph type="dt" sz="half" idx="10"/>
          </p:nvPr>
        </p:nvSpPr>
        <p:spPr/>
        <p:txBody>
          <a:bodyPr/>
          <a:lstStyle/>
          <a:p>
            <a:fld id="{20F64FEF-8267-4E01-B073-60B7071FA002}" type="datetime4">
              <a:rPr lang="en-US" smtClean="0"/>
              <a:t>August 25, 2021</a:t>
            </a:fld>
            <a:endParaRPr lang="en-US" dirty="0"/>
          </a:p>
        </p:txBody>
      </p:sp>
      <p:sp>
        <p:nvSpPr>
          <p:cNvPr id="4" name="Slide Number Placeholder 3">
            <a:extLst>
              <a:ext uri="{FF2B5EF4-FFF2-40B4-BE49-F238E27FC236}">
                <a16:creationId xmlns:a16="http://schemas.microsoft.com/office/drawing/2014/main" id="{44D3BC4E-DFD4-4637-9735-C5DC67EB7E99}"/>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F1AD-1AD1-44D7-A01F-90D3AC64D2F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New Mexico Research Grant (NMRG)</a:t>
            </a:r>
          </a:p>
        </p:txBody>
      </p:sp>
      <p:sp>
        <p:nvSpPr>
          <p:cNvPr id="3" name="Content Placeholder 2">
            <a:extLst>
              <a:ext uri="{FF2B5EF4-FFF2-40B4-BE49-F238E27FC236}">
                <a16:creationId xmlns:a16="http://schemas.microsoft.com/office/drawing/2014/main" id="{8F8A89E5-6DFF-4E9D-A888-523AFE424502}"/>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Designed to assist students with larger projects that require substantial funding</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Originally created to encourage students to work with state agencies that directly benefit the state of New Mexico</a:t>
            </a:r>
          </a:p>
        </p:txBody>
      </p:sp>
      <p:sp>
        <p:nvSpPr>
          <p:cNvPr id="4" name="Date Placeholder 3">
            <a:extLst>
              <a:ext uri="{FF2B5EF4-FFF2-40B4-BE49-F238E27FC236}">
                <a16:creationId xmlns:a16="http://schemas.microsoft.com/office/drawing/2014/main" id="{49F933E0-FEAA-4D7A-883A-1A87168FF5BB}"/>
              </a:ext>
            </a:extLst>
          </p:cNvPr>
          <p:cNvSpPr>
            <a:spLocks noGrp="1"/>
          </p:cNvSpPr>
          <p:nvPr>
            <p:ph type="dt" sz="half" idx="10"/>
          </p:nvPr>
        </p:nvSpPr>
        <p:spPr/>
        <p:txBody>
          <a:bodyPr/>
          <a:lstStyle/>
          <a:p>
            <a:fld id="{70F300AC-0EE7-4720-852D-F0B0D6A093A1}" type="datetime4">
              <a:rPr lang="en-US" smtClean="0"/>
              <a:t>August 25, 2021</a:t>
            </a:fld>
            <a:endParaRPr lang="en-US" dirty="0"/>
          </a:p>
        </p:txBody>
      </p:sp>
      <p:pic>
        <p:nvPicPr>
          <p:cNvPr id="6" name="Picture 5">
            <a:extLst>
              <a:ext uri="{FF2B5EF4-FFF2-40B4-BE49-F238E27FC236}">
                <a16:creationId xmlns:a16="http://schemas.microsoft.com/office/drawing/2014/main" id="{51037DD7-38ED-48C4-8964-B5D50080F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118" y="3010"/>
            <a:ext cx="2114881" cy="1090145"/>
          </a:xfrm>
          <a:prstGeom prst="rect">
            <a:avLst/>
          </a:prstGeom>
          <a:solidFill>
            <a:schemeClr val="bg1">
              <a:lumMod val="85000"/>
              <a:alpha val="23000"/>
            </a:schemeClr>
          </a:solidFill>
        </p:spPr>
      </p:pic>
      <p:sp>
        <p:nvSpPr>
          <p:cNvPr id="7" name="TextBox 6">
            <a:extLst>
              <a:ext uri="{FF2B5EF4-FFF2-40B4-BE49-F238E27FC236}">
                <a16:creationId xmlns:a16="http://schemas.microsoft.com/office/drawing/2014/main" id="{9A4EE0F6-9780-4AEF-9B3A-9F93F6DC8FBD}"/>
              </a:ext>
            </a:extLst>
          </p:cNvPr>
          <p:cNvSpPr txBox="1"/>
          <p:nvPr/>
        </p:nvSpPr>
        <p:spPr>
          <a:xfrm>
            <a:off x="821920" y="4232287"/>
            <a:ext cx="5912662" cy="1015663"/>
          </a:xfrm>
          <a:prstGeom prst="rect">
            <a:avLst/>
          </a:prstGeom>
          <a:noFill/>
        </p:spPr>
        <p:txBody>
          <a:bodyPr wrap="square" rtlCol="0">
            <a:spAutoFit/>
          </a:bodyPr>
          <a:lstStyle/>
          <a:p>
            <a:r>
              <a:rPr lang="en-US" sz="6000" dirty="0">
                <a:solidFill>
                  <a:srgbClr val="C00000"/>
                </a:solidFill>
              </a:rPr>
              <a:t>General Priority</a:t>
            </a:r>
          </a:p>
        </p:txBody>
      </p:sp>
      <p:sp>
        <p:nvSpPr>
          <p:cNvPr id="8" name="TextBox 7">
            <a:extLst>
              <a:ext uri="{FF2B5EF4-FFF2-40B4-BE49-F238E27FC236}">
                <a16:creationId xmlns:a16="http://schemas.microsoft.com/office/drawing/2014/main" id="{DFFD67EC-CB5B-4320-B44B-79384DDEC69F}"/>
              </a:ext>
            </a:extLst>
          </p:cNvPr>
          <p:cNvSpPr txBox="1"/>
          <p:nvPr/>
        </p:nvSpPr>
        <p:spPr>
          <a:xfrm>
            <a:off x="7144465" y="4232288"/>
            <a:ext cx="4474602" cy="1015663"/>
          </a:xfrm>
          <a:prstGeom prst="rect">
            <a:avLst/>
          </a:prstGeom>
          <a:noFill/>
        </p:spPr>
        <p:txBody>
          <a:bodyPr wrap="square" rtlCol="0">
            <a:spAutoFit/>
          </a:bodyPr>
          <a:lstStyle/>
          <a:p>
            <a:r>
              <a:rPr lang="en-US" sz="6000" dirty="0">
                <a:solidFill>
                  <a:srgbClr val="C00000"/>
                </a:solidFill>
              </a:rPr>
              <a:t>High Priority</a:t>
            </a:r>
          </a:p>
        </p:txBody>
      </p:sp>
      <p:sp>
        <p:nvSpPr>
          <p:cNvPr id="9" name="Slide Number Placeholder 8">
            <a:extLst>
              <a:ext uri="{FF2B5EF4-FFF2-40B4-BE49-F238E27FC236}">
                <a16:creationId xmlns:a16="http://schemas.microsoft.com/office/drawing/2014/main" id="{F55C2A20-1080-4523-9935-2D8177509544}"/>
              </a:ext>
            </a:extLst>
          </p:cNvPr>
          <p:cNvSpPr>
            <a:spLocks noGrp="1"/>
          </p:cNvSpPr>
          <p:nvPr>
            <p:ph type="sldNum" sz="quarter" idx="12"/>
          </p:nvPr>
        </p:nvSpPr>
        <p:spPr/>
        <p:txBody>
          <a:bodyPr/>
          <a:lstStyle/>
          <a:p>
            <a:r>
              <a:rPr lang="en-US"/>
              <a:t>UNM GPSA Grant Applicant Training Fall 2021</a:t>
            </a:r>
            <a:endParaRPr lang="en-US" dirty="0"/>
          </a:p>
        </p:txBody>
      </p:sp>
      <p:sp>
        <p:nvSpPr>
          <p:cNvPr id="10" name="TextBox 9">
            <a:extLst>
              <a:ext uri="{FF2B5EF4-FFF2-40B4-BE49-F238E27FC236}">
                <a16:creationId xmlns:a16="http://schemas.microsoft.com/office/drawing/2014/main" id="{18A3F18D-5811-4902-AD75-3627E364265A}"/>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10</a:t>
            </a:fld>
            <a:endParaRPr lang="en-US" sz="1200" b="1" i="1" dirty="0">
              <a:solidFill>
                <a:srgbClr val="C00000"/>
              </a:solidFill>
            </a:endParaRPr>
          </a:p>
        </p:txBody>
      </p:sp>
    </p:spTree>
    <p:extLst>
      <p:ext uri="{BB962C8B-B14F-4D97-AF65-F5344CB8AC3E}">
        <p14:creationId xmlns:p14="http://schemas.microsoft.com/office/powerpoint/2010/main" val="37993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E6C7-7691-4053-8D1D-7071D52F109A}"/>
              </a:ext>
            </a:extLst>
          </p:cNvPr>
          <p:cNvSpPr>
            <a:spLocks noGrp="1"/>
          </p:cNvSpPr>
          <p:nvPr>
            <p:ph type="title"/>
          </p:nvPr>
        </p:nvSpPr>
        <p:spPr>
          <a:xfrm>
            <a:off x="990932" y="286603"/>
            <a:ext cx="6750987" cy="1450757"/>
          </a:xfrm>
        </p:spPr>
        <p:txBody>
          <a:bodyPr>
            <a:normAutofit/>
          </a:bodyPr>
          <a:lstStyle/>
          <a:p>
            <a:r>
              <a:rPr lang="en-US" dirty="0">
                <a:solidFill>
                  <a:schemeClr val="accent2"/>
                </a:solidFill>
              </a:rPr>
              <a:t>New Mexico Research Grant</a:t>
            </a:r>
          </a:p>
        </p:txBody>
      </p:sp>
      <p:sp>
        <p:nvSpPr>
          <p:cNvPr id="3" name="Content Placeholder 2">
            <a:extLst>
              <a:ext uri="{FF2B5EF4-FFF2-40B4-BE49-F238E27FC236}">
                <a16:creationId xmlns:a16="http://schemas.microsoft.com/office/drawing/2014/main" id="{480BBA5F-58AD-4285-9562-032688FC7EBD}"/>
              </a:ext>
            </a:extLst>
          </p:cNvPr>
          <p:cNvSpPr>
            <a:spLocks noGrp="1"/>
          </p:cNvSpPr>
          <p:nvPr>
            <p:ph idx="1"/>
          </p:nvPr>
        </p:nvSpPr>
        <p:spPr>
          <a:xfrm>
            <a:off x="1044204" y="2023962"/>
            <a:ext cx="6697715" cy="3845131"/>
          </a:xfrm>
        </p:spPr>
        <p:txBody>
          <a:bodyPr>
            <a:normAutofit fontScale="92500" lnSpcReduction="10000"/>
          </a:bodyPr>
          <a:lstStyle/>
          <a:p>
            <a:pPr marL="0" indent="0">
              <a:lnSpc>
                <a:spcPct val="150000"/>
              </a:lnSpc>
              <a:buNone/>
            </a:pPr>
            <a:r>
              <a:rPr lang="en-US" sz="2800" b="1" i="1" dirty="0"/>
              <a:t>High Priority ($5000)</a:t>
            </a:r>
          </a:p>
          <a:p>
            <a:pPr lvl="1">
              <a:lnSpc>
                <a:spcPct val="150000"/>
              </a:lnSpc>
            </a:pPr>
            <a:r>
              <a:rPr lang="en-US" sz="2400" dirty="0"/>
              <a:t>Projects with a New Mexico state agency, non-profit, community-based organization that directly benefits New Mexicans</a:t>
            </a:r>
          </a:p>
          <a:p>
            <a:pPr marL="201168" lvl="1" indent="0">
              <a:lnSpc>
                <a:spcPct val="150000"/>
              </a:lnSpc>
              <a:buNone/>
            </a:pPr>
            <a:r>
              <a:rPr lang="en-US" sz="2800" b="1" i="1" dirty="0"/>
              <a:t>General Priority ($3000)</a:t>
            </a:r>
          </a:p>
          <a:p>
            <a:pPr lvl="2">
              <a:lnSpc>
                <a:spcPct val="150000"/>
              </a:lnSpc>
            </a:pPr>
            <a:r>
              <a:rPr lang="en-US" sz="2400" dirty="0"/>
              <a:t>Research projects that do not involve collaboration with another entity</a:t>
            </a:r>
          </a:p>
          <a:p>
            <a:pPr marL="201168" lvl="1" indent="0">
              <a:buNone/>
            </a:pPr>
            <a:endParaRPr lang="en-US" dirty="0"/>
          </a:p>
        </p:txBody>
      </p:sp>
      <p:sp>
        <p:nvSpPr>
          <p:cNvPr id="4" name="Date Placeholder 3">
            <a:extLst>
              <a:ext uri="{FF2B5EF4-FFF2-40B4-BE49-F238E27FC236}">
                <a16:creationId xmlns:a16="http://schemas.microsoft.com/office/drawing/2014/main" id="{D83BCC60-9025-47A8-8A79-A319BA7CEC17}"/>
              </a:ext>
            </a:extLst>
          </p:cNvPr>
          <p:cNvSpPr>
            <a:spLocks noGrp="1"/>
          </p:cNvSpPr>
          <p:nvPr>
            <p:ph type="dt" sz="half" idx="10"/>
          </p:nvPr>
        </p:nvSpPr>
        <p:spPr>
          <a:xfrm>
            <a:off x="9908823" y="6451837"/>
            <a:ext cx="2071996" cy="365125"/>
          </a:xfrm>
        </p:spPr>
        <p:txBody>
          <a:bodyPr>
            <a:normAutofit/>
          </a:bodyPr>
          <a:lstStyle/>
          <a:p>
            <a:pPr>
              <a:spcAft>
                <a:spcPts val="600"/>
              </a:spcAft>
            </a:pPr>
            <a:fld id="{6A4C77C6-0D7D-40E1-9609-B76F4F53206C}" type="datetime4">
              <a:rPr lang="en-US" smtClean="0"/>
              <a:t>August 25, 2021</a:t>
            </a:fld>
            <a:endParaRPr lang="en-US" dirty="0"/>
          </a:p>
        </p:txBody>
      </p:sp>
      <p:pic>
        <p:nvPicPr>
          <p:cNvPr id="6" name="Picture 5">
            <a:extLst>
              <a:ext uri="{FF2B5EF4-FFF2-40B4-BE49-F238E27FC236}">
                <a16:creationId xmlns:a16="http://schemas.microsoft.com/office/drawing/2014/main" id="{CDA501DF-45E2-4243-A8E2-ACD288776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118" y="3010"/>
            <a:ext cx="2114881" cy="1090145"/>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47C4131C-BABC-440C-97B8-6AAEF75D459E}"/>
              </a:ext>
            </a:extLst>
          </p:cNvPr>
          <p:cNvSpPr>
            <a:spLocks noGrp="1"/>
          </p:cNvSpPr>
          <p:nvPr>
            <p:ph type="sldNum" sz="quarter" idx="12"/>
          </p:nvPr>
        </p:nvSpPr>
        <p:spPr/>
        <p:txBody>
          <a:bodyPr/>
          <a:lstStyle/>
          <a:p>
            <a:r>
              <a:rPr lang="en-US"/>
              <a:t>UNM GPSA Grant Applicant Training Fall 2021</a:t>
            </a:r>
            <a:endParaRPr lang="en-US" dirty="0"/>
          </a:p>
        </p:txBody>
      </p:sp>
      <p:sp>
        <p:nvSpPr>
          <p:cNvPr id="11" name="TextBox 10">
            <a:extLst>
              <a:ext uri="{FF2B5EF4-FFF2-40B4-BE49-F238E27FC236}">
                <a16:creationId xmlns:a16="http://schemas.microsoft.com/office/drawing/2014/main" id="{0D7E74D3-4939-4F8A-A57A-4C9069E83544}"/>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11</a:t>
            </a:fld>
            <a:endParaRPr lang="en-US" sz="1200" b="1" i="1" dirty="0">
              <a:solidFill>
                <a:srgbClr val="C00000"/>
              </a:solidFill>
            </a:endParaRPr>
          </a:p>
        </p:txBody>
      </p:sp>
    </p:spTree>
    <p:extLst>
      <p:ext uri="{BB962C8B-B14F-4D97-AF65-F5344CB8AC3E}">
        <p14:creationId xmlns:p14="http://schemas.microsoft.com/office/powerpoint/2010/main" val="357977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0816-C7BF-4899-95C4-2C34B682C878}"/>
              </a:ext>
            </a:extLst>
          </p:cNvPr>
          <p:cNvSpPr>
            <a:spLocks noGrp="1"/>
          </p:cNvSpPr>
          <p:nvPr>
            <p:ph type="title"/>
          </p:nvPr>
        </p:nvSpPr>
        <p:spPr/>
        <p:txBody>
          <a:bodyPr/>
          <a:lstStyle/>
          <a:p>
            <a:r>
              <a:rPr lang="en-US"/>
              <a:t>NEW Mexico Research Grant</a:t>
            </a:r>
            <a:endParaRPr lang="en-US" dirty="0"/>
          </a:p>
        </p:txBody>
      </p:sp>
      <p:sp>
        <p:nvSpPr>
          <p:cNvPr id="3" name="Content Placeholder 2">
            <a:extLst>
              <a:ext uri="{FF2B5EF4-FFF2-40B4-BE49-F238E27FC236}">
                <a16:creationId xmlns:a16="http://schemas.microsoft.com/office/drawing/2014/main" id="{623A0FAA-4A35-42C0-B768-661A9CBE57F6}"/>
              </a:ext>
            </a:extLst>
          </p:cNvPr>
          <p:cNvSpPr>
            <a:spLocks noGrp="1"/>
          </p:cNvSpPr>
          <p:nvPr>
            <p:ph idx="1"/>
          </p:nvPr>
        </p:nvSpPr>
        <p:spPr/>
        <p:txBody>
          <a:bodyPr>
            <a:normAutofit/>
          </a:bodyPr>
          <a:lstStyle/>
          <a:p>
            <a:pPr>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 Activities funded:</a:t>
            </a:r>
            <a:endParaRPr lang="en-US" dirty="0"/>
          </a:p>
          <a:p>
            <a:pPr marL="395478" lvl="1" indent="-285750">
              <a:lnSpc>
                <a:spcPct val="100000"/>
              </a:lnSpc>
              <a:spcBef>
                <a:spcPts val="600"/>
              </a:spcBef>
              <a:spcAft>
                <a:spcPts val="600"/>
              </a:spcAf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Permanent equipment not available from the applicant(s)’ UNM Department</a:t>
            </a:r>
          </a:p>
          <a:p>
            <a:pPr marL="395478" lvl="1" indent="-285750">
              <a:lnSpc>
                <a:spcPct val="100000"/>
              </a:lnSpc>
              <a:spcBef>
                <a:spcPts val="600"/>
              </a:spcBef>
              <a:spcAft>
                <a:spcPts val="600"/>
              </a:spcAf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Computer software not available at CIRT or at the applicant(s)’ UNM Department</a:t>
            </a:r>
          </a:p>
          <a:p>
            <a:pPr marL="395478" lvl="1" indent="-285750">
              <a:lnSpc>
                <a:spcPct val="100000"/>
              </a:lnSpc>
              <a:spcBef>
                <a:spcPts val="600"/>
              </a:spcBef>
              <a:spcAft>
                <a:spcPts val="600"/>
              </a:spcAf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Room, board, and travel expenses to and from research facilities or field sites outside of Albuquerque.</a:t>
            </a:r>
          </a:p>
          <a:p>
            <a:pPr marL="395478" lvl="1" indent="-285750">
              <a:lnSpc>
                <a:spcPct val="100000"/>
              </a:lnSpc>
              <a:spcBef>
                <a:spcPts val="600"/>
              </a:spcBef>
              <a:spcAft>
                <a:spcPts val="600"/>
              </a:spcAf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Supplies and consumables necessary for the research project and not readily supplied by the applicant(s)’ UNM Department</a:t>
            </a:r>
          </a:p>
          <a:p>
            <a:pPr marL="395478" lvl="1" indent="-285750">
              <a:lnSpc>
                <a:spcPct val="100000"/>
              </a:lnSpc>
              <a:spcBef>
                <a:spcPts val="600"/>
              </a:spcBef>
              <a:spcAft>
                <a:spcPts val="600"/>
              </a:spcAf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Transcription expenses.</a:t>
            </a:r>
          </a:p>
          <a:p>
            <a:pPr marL="395478" lvl="1" indent="-285750">
              <a:lnSpc>
                <a:spcPct val="100000"/>
              </a:lnSpc>
              <a:spcBef>
                <a:spcPts val="600"/>
              </a:spcBef>
              <a:spcAft>
                <a:spcPts val="600"/>
              </a:spcAf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Research projects commenced within the fiscal year, July 1 through June 30.</a:t>
            </a:r>
          </a:p>
        </p:txBody>
      </p:sp>
      <p:sp>
        <p:nvSpPr>
          <p:cNvPr id="4" name="Date Placeholder 3">
            <a:extLst>
              <a:ext uri="{FF2B5EF4-FFF2-40B4-BE49-F238E27FC236}">
                <a16:creationId xmlns:a16="http://schemas.microsoft.com/office/drawing/2014/main" id="{1AFE43DF-EEE8-40D9-9EFA-98FDEB00BF5F}"/>
              </a:ext>
            </a:extLst>
          </p:cNvPr>
          <p:cNvSpPr>
            <a:spLocks noGrp="1"/>
          </p:cNvSpPr>
          <p:nvPr>
            <p:ph type="dt" sz="half" idx="10"/>
          </p:nvPr>
        </p:nvSpPr>
        <p:spPr/>
        <p:txBody>
          <a:bodyPr/>
          <a:lstStyle/>
          <a:p>
            <a:fld id="{086A7D87-041E-4A42-9D2C-1A72A0FA4EE0}" type="datetime4">
              <a:rPr lang="en-US" smtClean="0"/>
              <a:t>August 25, 2021</a:t>
            </a:fld>
            <a:endParaRPr lang="en-US" dirty="0"/>
          </a:p>
        </p:txBody>
      </p:sp>
      <p:pic>
        <p:nvPicPr>
          <p:cNvPr id="6" name="Picture 5">
            <a:extLst>
              <a:ext uri="{FF2B5EF4-FFF2-40B4-BE49-F238E27FC236}">
                <a16:creationId xmlns:a16="http://schemas.microsoft.com/office/drawing/2014/main" id="{DF1A7DAB-BFE6-407D-9477-593DA3856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118" y="3010"/>
            <a:ext cx="2114881" cy="1090145"/>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08A84F5D-0BAC-4082-8E16-5FE4D9735D1B}"/>
              </a:ext>
            </a:extLst>
          </p:cNvPr>
          <p:cNvSpPr>
            <a:spLocks noGrp="1"/>
          </p:cNvSpPr>
          <p:nvPr>
            <p:ph type="sldNum" sz="quarter" idx="12"/>
          </p:nvPr>
        </p:nvSpPr>
        <p:spPr/>
        <p:txBody>
          <a:bodyPr/>
          <a:lstStyle/>
          <a:p>
            <a:r>
              <a:rPr lang="en-US"/>
              <a:t>UNM GPSA Grant Applicant Training Fall 2021</a:t>
            </a:r>
            <a:endParaRPr lang="en-US" dirty="0"/>
          </a:p>
        </p:txBody>
      </p:sp>
      <p:sp>
        <p:nvSpPr>
          <p:cNvPr id="8" name="TextBox 7">
            <a:extLst>
              <a:ext uri="{FF2B5EF4-FFF2-40B4-BE49-F238E27FC236}">
                <a16:creationId xmlns:a16="http://schemas.microsoft.com/office/drawing/2014/main" id="{0CCCC9D7-19D9-4E69-A722-22ECD0D9DC2C}"/>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12</a:t>
            </a:fld>
            <a:endParaRPr lang="en-US" sz="1200" b="1" i="1" dirty="0">
              <a:solidFill>
                <a:srgbClr val="C00000"/>
              </a:solidFill>
            </a:endParaRPr>
          </a:p>
        </p:txBody>
      </p:sp>
    </p:spTree>
    <p:extLst>
      <p:ext uri="{BB962C8B-B14F-4D97-AF65-F5344CB8AC3E}">
        <p14:creationId xmlns:p14="http://schemas.microsoft.com/office/powerpoint/2010/main" val="193211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AF9A-59DB-4F22-BF60-B3253026E309}"/>
              </a:ext>
            </a:extLst>
          </p:cNvPr>
          <p:cNvSpPr>
            <a:spLocks noGrp="1"/>
          </p:cNvSpPr>
          <p:nvPr>
            <p:ph type="title"/>
          </p:nvPr>
        </p:nvSpPr>
        <p:spPr/>
        <p:txBody>
          <a:bodyPr/>
          <a:lstStyle/>
          <a:p>
            <a:r>
              <a:rPr lang="en-US" dirty="0"/>
              <a:t>New Mexico Research Grant</a:t>
            </a:r>
          </a:p>
        </p:txBody>
      </p:sp>
      <p:sp>
        <p:nvSpPr>
          <p:cNvPr id="3" name="Content Placeholder 2">
            <a:extLst>
              <a:ext uri="{FF2B5EF4-FFF2-40B4-BE49-F238E27FC236}">
                <a16:creationId xmlns:a16="http://schemas.microsoft.com/office/drawing/2014/main" id="{9076767D-850F-4890-9296-52E48998EBE9}"/>
              </a:ext>
            </a:extLst>
          </p:cNvPr>
          <p:cNvSpPr>
            <a:spLocks noGrp="1"/>
          </p:cNvSpPr>
          <p:nvPr>
            <p:ph idx="1"/>
          </p:nvPr>
        </p:nvSpPr>
        <p:spPr/>
        <p:txBody>
          <a:bodyPr anchor="t">
            <a:normAutofit lnSpcReduction="10000"/>
          </a:bodyPr>
          <a:lstStyle/>
          <a:p>
            <a:pP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 Activities NOT funded:</a:t>
            </a:r>
          </a:p>
          <a:p>
            <a:pPr lvl="2">
              <a:lnSpc>
                <a:spcPct val="150000"/>
              </a:lnSpc>
            </a:pPr>
            <a:r>
              <a:rPr lang="en-US" sz="2400" dirty="0">
                <a:latin typeface="Times New Roman" panose="02020603050405020304" pitchFamily="18" charset="0"/>
                <a:cs typeface="Times New Roman" panose="02020603050405020304" pitchFamily="18" charset="0"/>
              </a:rPr>
              <a:t>Salaries or stipends.</a:t>
            </a:r>
          </a:p>
          <a:p>
            <a:pPr lvl="2">
              <a:lnSpc>
                <a:spcPct val="150000"/>
              </a:lnSpc>
            </a:pPr>
            <a:r>
              <a:rPr lang="en-US" sz="2400" dirty="0">
                <a:latin typeface="Times New Roman" panose="02020603050405020304" pitchFamily="18" charset="0"/>
                <a:cs typeface="Times New Roman" panose="02020603050405020304" pitchFamily="18" charset="0"/>
              </a:rPr>
              <a:t>Travel expenses or other fees associated with a conference.</a:t>
            </a:r>
          </a:p>
          <a:p>
            <a:pPr lvl="2">
              <a:lnSpc>
                <a:spcPct val="150000"/>
              </a:lnSpc>
            </a:pPr>
            <a:r>
              <a:rPr lang="en-US" sz="2400" dirty="0">
                <a:latin typeface="Times New Roman" panose="02020603050405020304" pitchFamily="18" charset="0"/>
                <a:cs typeface="Times New Roman" panose="02020603050405020304" pitchFamily="18" charset="0"/>
              </a:rPr>
              <a:t>Travel, room and board expenses for workshops or clinicals.</a:t>
            </a:r>
          </a:p>
          <a:p>
            <a:pPr lvl="2">
              <a:lnSpc>
                <a:spcPct val="150000"/>
              </a:lnSpc>
            </a:pPr>
            <a:r>
              <a:rPr lang="en-US" sz="2400" dirty="0">
                <a:latin typeface="Times New Roman" panose="02020603050405020304" pitchFamily="18" charset="0"/>
                <a:cs typeface="Times New Roman" panose="02020603050405020304" pitchFamily="18" charset="0"/>
              </a:rPr>
              <a:t>The purchase of computers.</a:t>
            </a:r>
          </a:p>
          <a:p>
            <a:pPr lvl="2">
              <a:lnSpc>
                <a:spcPct val="150000"/>
              </a:lnSpc>
            </a:pPr>
            <a:r>
              <a:rPr lang="en-US" sz="2400" dirty="0">
                <a:latin typeface="Times New Roman" panose="02020603050405020304" pitchFamily="18" charset="0"/>
                <a:cs typeface="Times New Roman" panose="02020603050405020304" pitchFamily="18" charset="0"/>
              </a:rPr>
              <a:t>Tuition and supplies/books for classes.</a:t>
            </a:r>
          </a:p>
          <a:p>
            <a:pPr lvl="2">
              <a:lnSpc>
                <a:spcPct val="150000"/>
              </a:lnSpc>
            </a:pPr>
            <a:r>
              <a:rPr lang="en-US" sz="2400" dirty="0">
                <a:latin typeface="Times New Roman" panose="02020603050405020304" pitchFamily="18" charset="0"/>
                <a:cs typeface="Times New Roman" panose="02020603050405020304" pitchFamily="18" charset="0"/>
              </a:rPr>
              <a:t>Any publication or subscription costs.</a:t>
            </a:r>
          </a:p>
        </p:txBody>
      </p:sp>
      <p:sp>
        <p:nvSpPr>
          <p:cNvPr id="4" name="Date Placeholder 3">
            <a:extLst>
              <a:ext uri="{FF2B5EF4-FFF2-40B4-BE49-F238E27FC236}">
                <a16:creationId xmlns:a16="http://schemas.microsoft.com/office/drawing/2014/main" id="{1868A241-D77A-4F00-9E66-A6C9AF14606F}"/>
              </a:ext>
            </a:extLst>
          </p:cNvPr>
          <p:cNvSpPr>
            <a:spLocks noGrp="1"/>
          </p:cNvSpPr>
          <p:nvPr>
            <p:ph type="dt" sz="half" idx="10"/>
          </p:nvPr>
        </p:nvSpPr>
        <p:spPr/>
        <p:txBody>
          <a:bodyPr/>
          <a:lstStyle/>
          <a:p>
            <a:fld id="{47784EDA-626E-473A-8B86-74FF5B3A8D3C}" type="datetime4">
              <a:rPr lang="en-US" smtClean="0"/>
              <a:t>August 25, 2021</a:t>
            </a:fld>
            <a:endParaRPr lang="en-US" dirty="0"/>
          </a:p>
        </p:txBody>
      </p:sp>
      <p:sp>
        <p:nvSpPr>
          <p:cNvPr id="6" name="Slide Number Placeholder 5">
            <a:extLst>
              <a:ext uri="{FF2B5EF4-FFF2-40B4-BE49-F238E27FC236}">
                <a16:creationId xmlns:a16="http://schemas.microsoft.com/office/drawing/2014/main" id="{88D2761F-8889-48E5-8049-3FCFACBE6802}"/>
              </a:ext>
            </a:extLst>
          </p:cNvPr>
          <p:cNvSpPr>
            <a:spLocks noGrp="1"/>
          </p:cNvSpPr>
          <p:nvPr>
            <p:ph type="sldNum" sz="quarter" idx="12"/>
          </p:nvPr>
        </p:nvSpPr>
        <p:spPr/>
        <p:txBody>
          <a:bodyPr/>
          <a:lstStyle/>
          <a:p>
            <a:r>
              <a:rPr lang="en-US"/>
              <a:t>UNM GPSA Grant Applicant Training Fall 2021</a:t>
            </a:r>
            <a:endParaRPr lang="en-US" dirty="0"/>
          </a:p>
        </p:txBody>
      </p:sp>
      <p:sp>
        <p:nvSpPr>
          <p:cNvPr id="7" name="TextBox 6">
            <a:extLst>
              <a:ext uri="{FF2B5EF4-FFF2-40B4-BE49-F238E27FC236}">
                <a16:creationId xmlns:a16="http://schemas.microsoft.com/office/drawing/2014/main" id="{A68A01C0-7ED7-4E4A-AFA8-60001B90EF84}"/>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13</a:t>
            </a:fld>
            <a:endParaRPr lang="en-US" sz="1200" b="1" i="1" dirty="0">
              <a:solidFill>
                <a:srgbClr val="C00000"/>
              </a:solidFill>
            </a:endParaRPr>
          </a:p>
        </p:txBody>
      </p:sp>
    </p:spTree>
    <p:extLst>
      <p:ext uri="{BB962C8B-B14F-4D97-AF65-F5344CB8AC3E}">
        <p14:creationId xmlns:p14="http://schemas.microsoft.com/office/powerpoint/2010/main" val="315684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Deadlines</a:t>
            </a:r>
          </a:p>
        </p:txBody>
      </p:sp>
      <p:sp>
        <p:nvSpPr>
          <p:cNvPr id="3" name="Content Placeholder 2"/>
          <p:cNvSpPr>
            <a:spLocks noGrp="1"/>
          </p:cNvSpPr>
          <p:nvPr>
            <p:ph idx="1"/>
          </p:nvPr>
        </p:nvSpPr>
        <p:spPr>
          <a:xfrm>
            <a:off x="853440" y="1845734"/>
            <a:ext cx="10302240" cy="4023360"/>
          </a:xfrm>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Deadline for submission: </a:t>
            </a:r>
            <a:r>
              <a:rPr lang="en-US" sz="2800" b="1" dirty="0">
                <a:solidFill>
                  <a:schemeClr val="accent2"/>
                </a:solidFill>
                <a:latin typeface="Times New Roman" panose="02020603050405020304" pitchFamily="18" charset="0"/>
                <a:cs typeface="Times New Roman" panose="02020603050405020304" pitchFamily="18" charset="0"/>
              </a:rPr>
              <a:t>Friday, Sept 17, 2021, 11:59 PM MST (Midnight)</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Late applications </a:t>
            </a:r>
            <a:r>
              <a:rPr lang="en-US" sz="2400" b="1" dirty="0">
                <a:solidFill>
                  <a:schemeClr val="tx1"/>
                </a:solidFill>
                <a:latin typeface="Times New Roman" panose="02020603050405020304" pitchFamily="18" charset="0"/>
                <a:cs typeface="Times New Roman" panose="02020603050405020304" pitchFamily="18" charset="0"/>
              </a:rPr>
              <a:t>WILL NOT </a:t>
            </a:r>
            <a:r>
              <a:rPr lang="en-US" sz="2400" dirty="0">
                <a:solidFill>
                  <a:schemeClr val="tx1"/>
                </a:solidFill>
                <a:latin typeface="Times New Roman" panose="02020603050405020304" pitchFamily="18" charset="0"/>
                <a:cs typeface="Times New Roman" panose="02020603050405020304" pitchFamily="18" charset="0"/>
              </a:rPr>
              <a:t>be accepted</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Please </a:t>
            </a:r>
            <a:r>
              <a:rPr lang="en-US" sz="2400" b="1" dirty="0">
                <a:solidFill>
                  <a:schemeClr val="tx1"/>
                </a:solidFill>
                <a:latin typeface="Times New Roman" panose="02020603050405020304" pitchFamily="18" charset="0"/>
                <a:cs typeface="Times New Roman" panose="02020603050405020304" pitchFamily="18" charset="0"/>
              </a:rPr>
              <a:t>DON’T WAIT </a:t>
            </a:r>
            <a:r>
              <a:rPr lang="en-US" sz="2400" dirty="0">
                <a:solidFill>
                  <a:schemeClr val="tx1"/>
                </a:solidFill>
                <a:latin typeface="Times New Roman" panose="02020603050405020304" pitchFamily="18" charset="0"/>
                <a:cs typeface="Times New Roman" panose="02020603050405020304" pitchFamily="18" charset="0"/>
              </a:rPr>
              <a:t>until the last minute</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All applications must be submitted online at: </a:t>
            </a:r>
            <a:r>
              <a:rPr lang="en-US" sz="2800" b="1" dirty="0">
                <a:solidFill>
                  <a:schemeClr val="accent1"/>
                </a:solidFill>
                <a:latin typeface="Times New Roman" panose="02020603050405020304" pitchFamily="18" charset="0"/>
                <a:cs typeface="Times New Roman" panose="02020603050405020304" pitchFamily="18" charset="0"/>
              </a:rPr>
              <a:t>unmgpsagrants.awardspring.com</a:t>
            </a:r>
          </a:p>
          <a:p>
            <a:pPr marL="0" indent="0">
              <a:buNone/>
            </a:pPr>
            <a:endParaRPr lang="en-US" sz="2800" b="1"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256E135-73E8-4678-852F-88F35AF23D6E}" type="datetime4">
              <a:rPr lang="en-US" smtClean="0"/>
              <a:t>August 25, 2021</a:t>
            </a:fld>
            <a:endParaRPr lang="en-US" dirty="0"/>
          </a:p>
        </p:txBody>
      </p:sp>
      <p:pic>
        <p:nvPicPr>
          <p:cNvPr id="8" name="Picture 7" descr="A close up of a sign&#10;&#10;Description automatically generated">
            <a:extLst>
              <a:ext uri="{FF2B5EF4-FFF2-40B4-BE49-F238E27FC236}">
                <a16:creationId xmlns:a16="http://schemas.microsoft.com/office/drawing/2014/main" id="{C5F9B117-38F9-49B6-BF9E-0C727AC56D61}"/>
              </a:ext>
            </a:extLst>
          </p:cNvPr>
          <p:cNvPicPr>
            <a:picLocks noChangeAspect="1"/>
          </p:cNvPicPr>
          <p:nvPr/>
        </p:nvPicPr>
        <p:blipFill>
          <a:blip r:embed="rId3"/>
          <a:stretch>
            <a:fillRect/>
          </a:stretch>
        </p:blipFill>
        <p:spPr>
          <a:xfrm>
            <a:off x="8038940" y="3857414"/>
            <a:ext cx="3797993" cy="1901819"/>
          </a:xfrm>
          <a:prstGeom prst="rect">
            <a:avLst/>
          </a:prstGeom>
        </p:spPr>
      </p:pic>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15A7F658-9C9A-4E91-AB0B-28A307C171B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14</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7B4423A5-E41F-4EE7-B251-6AA7C26E6A9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68629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F65775-ECFE-444B-8306-B8903DFAA269}"/>
              </a:ext>
            </a:extLst>
          </p:cNvPr>
          <p:cNvSpPr>
            <a:spLocks noGrp="1"/>
          </p:cNvSpPr>
          <p:nvPr>
            <p:ph type="title"/>
          </p:nvPr>
        </p:nvSpPr>
        <p:spPr>
          <a:xfrm>
            <a:off x="1431235" y="5300212"/>
            <a:ext cx="9445354" cy="822960"/>
          </a:xfrm>
        </p:spPr>
        <p:txBody>
          <a:bodyPr/>
          <a:lstStyle/>
          <a:p>
            <a:pPr algn="ctr"/>
            <a:r>
              <a:rPr lang="en-US" dirty="0">
                <a:latin typeface="Times New Roman" panose="02020603050405020304" pitchFamily="18" charset="0"/>
                <a:cs typeface="Times New Roman" panose="02020603050405020304" pitchFamily="18" charset="0"/>
              </a:rPr>
              <a:t>Score sheet for Student Research Grant</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1360017-4DE0-4F0B-AA75-0FDFAF239E68}" type="datetime4">
              <a:rPr lang="en-US" smtClean="0"/>
              <a:t>August 25, 2021</a:t>
            </a:fld>
            <a:endParaRPr lang="en-US" dirty="0"/>
          </a:p>
        </p:txBody>
      </p:sp>
      <p:pic>
        <p:nvPicPr>
          <p:cNvPr id="13" name="Picture Placeholder 12">
            <a:extLst>
              <a:ext uri="{FF2B5EF4-FFF2-40B4-BE49-F238E27FC236}">
                <a16:creationId xmlns:a16="http://schemas.microsoft.com/office/drawing/2014/main" id="{CAB86161-B2D5-41E5-9E32-FE06B0A3DBA1}"/>
              </a:ext>
            </a:extLst>
          </p:cNvPr>
          <p:cNvPicPr>
            <a:picLocks noGrp="1" noChangeAspect="1"/>
          </p:cNvPicPr>
          <p:nvPr>
            <p:ph type="pic" idx="1"/>
          </p:nvPr>
        </p:nvPicPr>
        <p:blipFill>
          <a:blip r:embed="rId3"/>
          <a:srcRect t="13770" b="13770"/>
          <a:stretch>
            <a:fillRect/>
          </a:stretch>
        </p:blipFill>
        <p:spPr>
          <a:xfrm>
            <a:off x="0" y="-92213"/>
            <a:ext cx="12192000" cy="5300663"/>
          </a:xfrm>
        </p:spPr>
      </p:pic>
      <p:sp>
        <p:nvSpPr>
          <p:cNvPr id="2" name="Slide Number Placeholder 1">
            <a:extLst>
              <a:ext uri="{FF2B5EF4-FFF2-40B4-BE49-F238E27FC236}">
                <a16:creationId xmlns:a16="http://schemas.microsoft.com/office/drawing/2014/main" id="{0012F080-AA60-46EB-9DAC-B6671221034F}"/>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329084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Scoresheet overview</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Background </a:t>
            </a:r>
            <a:r>
              <a:rPr lang="en-US" sz="3200" b="1" dirty="0">
                <a:solidFill>
                  <a:schemeClr val="tx1"/>
                </a:solidFill>
                <a:latin typeface="Times New Roman" panose="02020603050405020304" pitchFamily="18" charset="0"/>
                <a:cs typeface="Times New Roman" panose="02020603050405020304" pitchFamily="18" charset="0"/>
              </a:rPr>
              <a:t>(25 points)</a:t>
            </a:r>
          </a:p>
          <a:p>
            <a:pP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Benefits </a:t>
            </a:r>
            <a:r>
              <a:rPr lang="en-US" sz="3200" b="1" dirty="0">
                <a:solidFill>
                  <a:schemeClr val="tx1"/>
                </a:solidFill>
                <a:latin typeface="Times New Roman" panose="02020603050405020304" pitchFamily="18" charset="0"/>
                <a:cs typeface="Times New Roman" panose="02020603050405020304" pitchFamily="18" charset="0"/>
              </a:rPr>
              <a:t>(30 points)</a:t>
            </a:r>
          </a:p>
          <a:p>
            <a:pP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Composition </a:t>
            </a:r>
            <a:r>
              <a:rPr lang="en-US" sz="3200" b="1" dirty="0">
                <a:solidFill>
                  <a:schemeClr val="tx1"/>
                </a:solidFill>
                <a:latin typeface="Times New Roman" panose="02020603050405020304" pitchFamily="18" charset="0"/>
                <a:cs typeface="Times New Roman" panose="02020603050405020304" pitchFamily="18" charset="0"/>
              </a:rPr>
              <a:t>(15 points)</a:t>
            </a:r>
          </a:p>
          <a:p>
            <a:pP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Budget </a:t>
            </a:r>
            <a:r>
              <a:rPr lang="en-US" sz="3200" b="1" dirty="0">
                <a:solidFill>
                  <a:schemeClr val="tx1"/>
                </a:solidFill>
                <a:latin typeface="Times New Roman" panose="02020603050405020304" pitchFamily="18" charset="0"/>
                <a:cs typeface="Times New Roman" panose="02020603050405020304" pitchFamily="18" charset="0"/>
              </a:rPr>
              <a:t>(30 points)</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4E3817DA-BA56-4F7C-A55B-0BF58D65B3E4}" type="datetime4">
              <a:rPr lang="en-US" smtClean="0"/>
              <a:t>August 25, 2021</a:t>
            </a:fld>
            <a:endParaRPr lang="en-US" dirty="0"/>
          </a:p>
        </p:txBody>
      </p:sp>
      <p:sp>
        <p:nvSpPr>
          <p:cNvPr id="7" name="TextBox 6">
            <a:extLst>
              <a:ext uri="{FF2B5EF4-FFF2-40B4-BE49-F238E27FC236}">
                <a16:creationId xmlns:a16="http://schemas.microsoft.com/office/drawing/2014/main" id="{479316BD-4648-4530-85AF-FA5EF0685E52}"/>
              </a:ext>
            </a:extLst>
          </p:cNvPr>
          <p:cNvSpPr txBox="1"/>
          <p:nvPr/>
        </p:nvSpPr>
        <p:spPr>
          <a:xfrm>
            <a:off x="3386718" y="4757630"/>
            <a:ext cx="547952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750 WORDS MAX!</a:t>
            </a:r>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97106195-CAD1-46FE-A763-AA08D8BC9E1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16</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91B53877-B14A-453B-B220-63C321A13031}"/>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4962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Background </a:t>
            </a:r>
            <a:r>
              <a:rPr lang="en-US" b="1" dirty="0">
                <a:solidFill>
                  <a:schemeClr val="tx1"/>
                </a:solidFill>
                <a:latin typeface="Times New Roman" panose="02020603050405020304" pitchFamily="18" charset="0"/>
                <a:cs typeface="Times New Roman" panose="02020603050405020304" pitchFamily="18" charset="0"/>
              </a:rPr>
              <a:t>(25 points)</a:t>
            </a:r>
          </a:p>
        </p:txBody>
      </p:sp>
      <p:sp>
        <p:nvSpPr>
          <p:cNvPr id="3" name="Content Placeholder 2"/>
          <p:cNvSpPr>
            <a:spLocks noGrp="1"/>
          </p:cNvSpPr>
          <p:nvPr>
            <p:ph idx="1"/>
          </p:nvPr>
        </p:nvSpPr>
        <p:spPr/>
        <p:txBody>
          <a:bodyPr>
            <a:normAutofit fontScale="47500" lnSpcReduction="20000"/>
          </a:bodyPr>
          <a:lstStyle/>
          <a:p>
            <a:pPr>
              <a:lnSpc>
                <a:spcPct val="120000"/>
              </a:lnSpc>
              <a:buFont typeface="Arial" panose="020B0604020202020204" pitchFamily="34" charset="0"/>
              <a:buChar char="•"/>
            </a:pPr>
            <a:r>
              <a:rPr lang="en-US" sz="4200" dirty="0">
                <a:solidFill>
                  <a:schemeClr val="tx1"/>
                </a:solidFill>
                <a:latin typeface="Times New Roman" panose="02020603050405020304" pitchFamily="18" charset="0"/>
                <a:cs typeface="Times New Roman" panose="02020603050405020304" pitchFamily="18" charset="0"/>
              </a:rPr>
              <a:t> Applicant’s academic/professional interests and stage in degree program are clearly stated </a:t>
            </a:r>
            <a:r>
              <a:rPr lang="en-US" sz="4200" b="1" dirty="0">
                <a:solidFill>
                  <a:schemeClr val="tx1"/>
                </a:solidFill>
                <a:latin typeface="Times New Roman" panose="02020603050405020304" pitchFamily="18" charset="0"/>
                <a:cs typeface="Times New Roman" panose="02020603050405020304" pitchFamily="18" charset="0"/>
              </a:rPr>
              <a:t>(0-10 points)</a:t>
            </a:r>
          </a:p>
          <a:p>
            <a:pPr lvl="1">
              <a:lnSpc>
                <a:spcPct val="120000"/>
              </a:lnSpc>
              <a:buFont typeface="Arial" panose="020B0604020202020204" pitchFamily="34" charset="0"/>
              <a:buChar char="•"/>
            </a:pPr>
            <a:r>
              <a:rPr lang="en-US" sz="2700" i="1" dirty="0">
                <a:solidFill>
                  <a:schemeClr val="accent2"/>
                </a:solidFill>
                <a:latin typeface="Times New Roman" panose="02020603050405020304" pitchFamily="18" charset="0"/>
                <a:cs typeface="Times New Roman" panose="02020603050405020304" pitchFamily="18" charset="0"/>
              </a:rPr>
              <a:t>I am a PhD candidate in my final semester in the Department of Language Literacy and Sociocultural Studies (LLSS), in the College of Education. My academic concentration is Teaching English to Speakers of Other Languages (TESOL). </a:t>
            </a:r>
          </a:p>
          <a:p>
            <a:pPr>
              <a:lnSpc>
                <a:spcPct val="120000"/>
              </a:lnSpc>
              <a:buFont typeface="Arial" panose="020B0604020202020204" pitchFamily="34" charset="0"/>
              <a:buChar char="•"/>
            </a:pPr>
            <a:r>
              <a:rPr lang="en-US" sz="4200" dirty="0">
                <a:solidFill>
                  <a:schemeClr val="tx1"/>
                </a:solidFill>
                <a:latin typeface="Times New Roman" panose="02020603050405020304" pitchFamily="18" charset="0"/>
                <a:cs typeface="Times New Roman" panose="02020603050405020304" pitchFamily="18" charset="0"/>
              </a:rPr>
              <a:t> Activity is described in detail: What exactly will the applicant do, where and when it is happening, and why it is significant for the applicant’s interests </a:t>
            </a:r>
            <a:r>
              <a:rPr lang="en-US" sz="4200" b="1" dirty="0">
                <a:solidFill>
                  <a:schemeClr val="tx1"/>
                </a:solidFill>
                <a:latin typeface="Times New Roman" panose="02020603050405020304" pitchFamily="18" charset="0"/>
                <a:cs typeface="Times New Roman" panose="02020603050405020304" pitchFamily="18" charset="0"/>
              </a:rPr>
              <a:t>(0-10 points)</a:t>
            </a:r>
          </a:p>
          <a:p>
            <a:pPr lvl="1">
              <a:lnSpc>
                <a:spcPct val="120000"/>
              </a:lnSpc>
              <a:buFont typeface="Arial" panose="020B0604020202020204" pitchFamily="34" charset="0"/>
              <a:buChar char="•"/>
            </a:pPr>
            <a:r>
              <a:rPr lang="en-US" sz="2700" i="1" dirty="0">
                <a:solidFill>
                  <a:schemeClr val="accent2"/>
                </a:solidFill>
                <a:latin typeface="Times New Roman" panose="02020603050405020304" pitchFamily="18" charset="0"/>
                <a:cs typeface="Times New Roman" panose="02020603050405020304" pitchFamily="18" charset="0"/>
              </a:rPr>
              <a:t>I am applying for the GPSA Student Research Grant to fund my trip to present my research at the International Journal of Arts and Sciences (IJAS) Conference in Las Vegas, Nevada from March 17 to March 20, 2014.</a:t>
            </a:r>
          </a:p>
          <a:p>
            <a:pPr>
              <a:lnSpc>
                <a:spcPct val="120000"/>
              </a:lnSpc>
              <a:buFont typeface="Arial" panose="020B0604020202020204" pitchFamily="34" charset="0"/>
              <a:buChar char="•"/>
            </a:pPr>
            <a:r>
              <a:rPr lang="en-US" sz="4200" dirty="0">
                <a:solidFill>
                  <a:schemeClr val="tx1"/>
                </a:solidFill>
                <a:latin typeface="Times New Roman" panose="02020603050405020304" pitchFamily="18" charset="0"/>
                <a:cs typeface="Times New Roman" panose="02020603050405020304" pitchFamily="18" charset="0"/>
              </a:rPr>
              <a:t> Activity is put into context of the applicant’s academic/professional field at large </a:t>
            </a:r>
            <a:r>
              <a:rPr lang="en-US" sz="4200" b="1" dirty="0">
                <a:solidFill>
                  <a:schemeClr val="tx1"/>
                </a:solidFill>
                <a:latin typeface="Times New Roman" panose="02020603050405020304" pitchFamily="18" charset="0"/>
                <a:cs typeface="Times New Roman" panose="02020603050405020304" pitchFamily="18" charset="0"/>
              </a:rPr>
              <a:t>(0-5 points)</a:t>
            </a:r>
          </a:p>
          <a:p>
            <a:pPr lvl="1">
              <a:lnSpc>
                <a:spcPct val="120000"/>
              </a:lnSpc>
              <a:buFont typeface="Arial" panose="020B0604020202020204" pitchFamily="34" charset="0"/>
              <a:buChar char="•"/>
            </a:pPr>
            <a:r>
              <a:rPr lang="en-US" sz="2700" i="1" dirty="0">
                <a:solidFill>
                  <a:schemeClr val="accent2"/>
                </a:solidFill>
                <a:latin typeface="Times New Roman" panose="02020603050405020304" pitchFamily="18" charset="0"/>
                <a:cs typeface="Times New Roman" panose="02020603050405020304" pitchFamily="18" charset="0"/>
              </a:rPr>
              <a:t>The International Journal of Arts and Sciences (IJAS) Conference is an interdisciplinary conference that aims to provide opportunity for scholars and graduate students from all over the world to present and possibly publish their research. It also aims to help academics to receive feedback on their research and to network with professionals nationwide and internationally for the sake of enhancing of their research capabilities</a:t>
            </a:r>
            <a:br>
              <a:rPr lang="en-US" i="1" dirty="0">
                <a:latin typeface="Times New Roman" panose="02020603050405020304" pitchFamily="18" charset="0"/>
                <a:cs typeface="Times New Roman" panose="02020603050405020304" pitchFamily="18" charset="0"/>
              </a:rPr>
            </a:br>
            <a:br>
              <a:rPr lang="en-US" dirty="0"/>
            </a:br>
            <a:br>
              <a:rPr lang="en-US" dirty="0"/>
            </a:b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39DDAD6-E42D-45A8-B490-0AAEFA3B791A}" type="datetime4">
              <a:rPr lang="en-US" smtClean="0"/>
              <a:t>August 25, 2021</a:t>
            </a:fld>
            <a:endParaRPr lang="en-US" dirty="0"/>
          </a:p>
        </p:txBody>
      </p:sp>
      <p:pic>
        <p:nvPicPr>
          <p:cNvPr id="7" name="Picture 6">
            <a:extLst>
              <a:ext uri="{FF2B5EF4-FFF2-40B4-BE49-F238E27FC236}">
                <a16:creationId xmlns:a16="http://schemas.microsoft.com/office/drawing/2014/main" id="{BDE79CF6-4784-44AA-BF9D-B893CBCFA76C}"/>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D70B939-52EF-43A3-ABB4-781BB9C95668}"/>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17</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FF847B32-CCDE-4722-8E28-CF146E7DC3C0}"/>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83354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Benefits </a:t>
            </a:r>
            <a:r>
              <a:rPr lang="en-US" b="1" dirty="0">
                <a:solidFill>
                  <a:schemeClr val="tx1"/>
                </a:solidFill>
                <a:latin typeface="Times New Roman" panose="02020603050405020304" pitchFamily="18" charset="0"/>
                <a:cs typeface="Times New Roman" panose="02020603050405020304" pitchFamily="18" charset="0"/>
              </a:rPr>
              <a:t>(30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Proposed activity’s benefits to applicant are clearly stated and linked to academic or professional development </a:t>
            </a:r>
            <a:r>
              <a:rPr lang="en-US" b="1" dirty="0">
                <a:solidFill>
                  <a:schemeClr val="tx1"/>
                </a:solidFill>
                <a:latin typeface="Times New Roman" panose="02020603050405020304" pitchFamily="18" charset="0"/>
                <a:cs typeface="Times New Roman" panose="02020603050405020304" pitchFamily="18" charset="0"/>
              </a:rPr>
              <a:t>(0-15 points)</a:t>
            </a:r>
          </a:p>
          <a:p>
            <a:pPr lvl="1">
              <a:buFont typeface="Arial" panose="020B0604020202020204" pitchFamily="34" charset="0"/>
              <a:buChar char="•"/>
            </a:pPr>
            <a:r>
              <a:rPr lang="en-US" sz="1600" i="1" dirty="0">
                <a:solidFill>
                  <a:schemeClr val="accent2"/>
                </a:solidFill>
                <a:latin typeface="Times New Roman" panose="02020603050405020304" pitchFamily="18" charset="0"/>
                <a:cs typeface="Times New Roman" panose="02020603050405020304" pitchFamily="18" charset="0"/>
              </a:rPr>
              <a:t>Since each of these societies has members worldwide, including many in non-academic positions, presenting at this conference will also allow me to confirm my working relationship with Dr. </a:t>
            </a:r>
            <a:r>
              <a:rPr lang="en-US" sz="1600" i="1" dirty="0" err="1">
                <a:solidFill>
                  <a:schemeClr val="accent2"/>
                </a:solidFill>
                <a:latin typeface="Times New Roman" panose="02020603050405020304" pitchFamily="18" charset="0"/>
                <a:cs typeface="Times New Roman" panose="02020603050405020304" pitchFamily="18" charset="0"/>
              </a:rPr>
              <a:t>Tenna</a:t>
            </a:r>
            <a:r>
              <a:rPr lang="en-US" sz="1600" i="1" dirty="0">
                <a:solidFill>
                  <a:schemeClr val="accent2"/>
                </a:solidFill>
                <a:latin typeface="Times New Roman" panose="02020603050405020304" pitchFamily="18" charset="0"/>
                <a:cs typeface="Times New Roman" panose="02020603050405020304" pitchFamily="18" charset="0"/>
              </a:rPr>
              <a:t> Riis, professor of Aquatic Biology at Aarhus University (Denmark), who has invited me to collaborate with and travel to their labs in Denmark this Fall as well as present at this conference.</a:t>
            </a:r>
          </a:p>
          <a:p>
            <a:pPr marL="201168" lvl="1" indent="0">
              <a:buNone/>
            </a:pPr>
            <a:endParaRPr lang="en-US" sz="1600" i="1"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Benefits of applicant’s work to academic/professional community are clearly stated </a:t>
            </a:r>
            <a:r>
              <a:rPr lang="en-US" b="1" dirty="0">
                <a:solidFill>
                  <a:schemeClr val="tx1"/>
                </a:solidFill>
                <a:latin typeface="Times New Roman" panose="02020603050405020304" pitchFamily="18" charset="0"/>
                <a:cs typeface="Times New Roman" panose="02020603050405020304" pitchFamily="18" charset="0"/>
              </a:rPr>
              <a:t>(0-15 points)</a:t>
            </a:r>
          </a:p>
          <a:p>
            <a:pPr lvl="1">
              <a:buFont typeface="Arial" panose="020B0604020202020204" pitchFamily="34" charset="0"/>
              <a:buChar char="•"/>
            </a:pPr>
            <a:r>
              <a:rPr lang="en-US" sz="1600" i="1" dirty="0">
                <a:solidFill>
                  <a:schemeClr val="accent2"/>
                </a:solidFill>
                <a:latin typeface="Times New Roman" panose="02020603050405020304" pitchFamily="18" charset="0"/>
                <a:cs typeface="Times New Roman" panose="02020603050405020304" pitchFamily="18" charset="0"/>
              </a:rPr>
              <a:t>My research can contribute to improving environmental assessment techniques that can assist in the maintenance of healthy water systems. As surface waters are becoming increasingly critical to meet human water supplies, maintaining the health of these water sources will be crucial to the survival and prosperity for future generations.</a:t>
            </a:r>
            <a:br>
              <a:rPr lang="en-US" dirty="0">
                <a:solidFill>
                  <a:schemeClr val="tx1"/>
                </a:solidFill>
                <a:latin typeface="Times New Roman" panose="02020603050405020304" pitchFamily="18" charset="0"/>
                <a:cs typeface="Times New Roman" panose="02020603050405020304" pitchFamily="18" charset="0"/>
              </a:rPr>
            </a:br>
            <a:br>
              <a:rPr lang="en-US" dirty="0"/>
            </a:b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26C2A720-6831-4C14-866B-AA5856AFF490}" type="datetime4">
              <a:rPr lang="en-US" smtClean="0"/>
              <a:t>August 25, 2021</a:t>
            </a:fld>
            <a:endParaRPr lang="en-US" dirty="0"/>
          </a:p>
        </p:txBody>
      </p:sp>
      <p:pic>
        <p:nvPicPr>
          <p:cNvPr id="7" name="Picture 6">
            <a:extLst>
              <a:ext uri="{FF2B5EF4-FFF2-40B4-BE49-F238E27FC236}">
                <a16:creationId xmlns:a16="http://schemas.microsoft.com/office/drawing/2014/main" id="{06C98DEF-2CC2-4562-A407-70C784D6226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24998EA0-111A-4F4A-A00D-E0C2915F6D12}"/>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18</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C17BF1B7-01EF-4865-8D0A-FF8F4631DF3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19472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Composition </a:t>
            </a:r>
            <a:r>
              <a:rPr lang="en-US" b="1" dirty="0">
                <a:solidFill>
                  <a:schemeClr val="tx1"/>
                </a:solidFill>
                <a:latin typeface="Times New Roman" panose="02020603050405020304" pitchFamily="18" charset="0"/>
                <a:cs typeface="Times New Roman" panose="02020603050405020304" pitchFamily="18" charset="0"/>
              </a:rPr>
              <a:t>(15 points)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Proposal flows logically. Writing style is direct and action-oriented </a:t>
            </a:r>
            <a:r>
              <a:rPr lang="en-US" b="1" dirty="0">
                <a:solidFill>
                  <a:schemeClr val="tx1"/>
                </a:solidFill>
                <a:latin typeface="Times New Roman" panose="02020603050405020304" pitchFamily="18" charset="0"/>
                <a:cs typeface="Times New Roman" panose="02020603050405020304" pitchFamily="18" charset="0"/>
              </a:rPr>
              <a:t>(0-5 points)</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Proposal is suitable for a general academic audience. Technical terms are defined </a:t>
            </a:r>
            <a:r>
              <a:rPr lang="en-US" b="1" dirty="0">
                <a:solidFill>
                  <a:schemeClr val="tx1"/>
                </a:solidFill>
                <a:latin typeface="Times New Roman" panose="02020603050405020304" pitchFamily="18" charset="0"/>
                <a:cs typeface="Times New Roman" panose="02020603050405020304" pitchFamily="18" charset="0"/>
              </a:rPr>
              <a:t>(0-5 points)</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Proposal shows evidence of proofreading, with few errors in grammar or usage </a:t>
            </a:r>
            <a:r>
              <a:rPr lang="en-US" b="1" dirty="0">
                <a:solidFill>
                  <a:schemeClr val="tx1"/>
                </a:solidFill>
                <a:latin typeface="Times New Roman" panose="02020603050405020304" pitchFamily="18" charset="0"/>
                <a:cs typeface="Times New Roman" panose="02020603050405020304" pitchFamily="18" charset="0"/>
              </a:rPr>
              <a:t>(0-5 points)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b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3132215-5F89-4C1D-B39E-7F7D5D5453D1}" type="datetime4">
              <a:rPr lang="en-US" smtClean="0"/>
              <a:t>August 25, 2021</a:t>
            </a:fld>
            <a:endParaRPr lang="en-US" dirty="0"/>
          </a:p>
        </p:txBody>
      </p:sp>
      <p:pic>
        <p:nvPicPr>
          <p:cNvPr id="8" name="Picture 7" descr="A close up of text on a white background&#10;&#10;Description automatically generated">
            <a:extLst>
              <a:ext uri="{FF2B5EF4-FFF2-40B4-BE49-F238E27FC236}">
                <a16:creationId xmlns:a16="http://schemas.microsoft.com/office/drawing/2014/main" id="{F1750A50-FA61-4417-9715-813B21F48255}"/>
              </a:ext>
            </a:extLst>
          </p:cNvPr>
          <p:cNvPicPr>
            <a:picLocks noChangeAspect="1"/>
          </p:cNvPicPr>
          <p:nvPr/>
        </p:nvPicPr>
        <p:blipFill>
          <a:blip r:embed="rId3"/>
          <a:stretch>
            <a:fillRect/>
          </a:stretch>
        </p:blipFill>
        <p:spPr>
          <a:xfrm>
            <a:off x="763146" y="3685929"/>
            <a:ext cx="2730080" cy="1757293"/>
          </a:xfrm>
          <a:prstGeom prst="rect">
            <a:avLst/>
          </a:prstGeom>
        </p:spPr>
      </p:pic>
      <p:pic>
        <p:nvPicPr>
          <p:cNvPr id="10" name="Picture 9" descr="A close up of a piece of paper&#10;&#10;Description automatically generated">
            <a:extLst>
              <a:ext uri="{FF2B5EF4-FFF2-40B4-BE49-F238E27FC236}">
                <a16:creationId xmlns:a16="http://schemas.microsoft.com/office/drawing/2014/main" id="{CB2902D4-FD63-4EB5-B0D0-4536E23F0C2C}"/>
              </a:ext>
            </a:extLst>
          </p:cNvPr>
          <p:cNvPicPr>
            <a:picLocks noChangeAspect="1"/>
          </p:cNvPicPr>
          <p:nvPr/>
        </p:nvPicPr>
        <p:blipFill>
          <a:blip r:embed="rId4"/>
          <a:stretch>
            <a:fillRect/>
          </a:stretch>
        </p:blipFill>
        <p:spPr>
          <a:xfrm>
            <a:off x="4395393" y="3757691"/>
            <a:ext cx="3253921" cy="168553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A102A923-71BB-4508-AB3B-815585162E8E}"/>
              </a:ext>
            </a:extLst>
          </p:cNvPr>
          <p:cNvPicPr>
            <a:picLocks noChangeAspect="1"/>
          </p:cNvPicPr>
          <p:nvPr/>
        </p:nvPicPr>
        <p:blipFill>
          <a:blip r:embed="rId5"/>
          <a:stretch>
            <a:fillRect/>
          </a:stretch>
        </p:blipFill>
        <p:spPr>
          <a:xfrm>
            <a:off x="8354728" y="3685929"/>
            <a:ext cx="3135086" cy="1638082"/>
          </a:xfrm>
          <a:prstGeom prst="rect">
            <a:avLst/>
          </a:prstGeom>
        </p:spPr>
      </p:pic>
      <p:pic>
        <p:nvPicPr>
          <p:cNvPr id="11" name="Picture 10">
            <a:extLst>
              <a:ext uri="{FF2B5EF4-FFF2-40B4-BE49-F238E27FC236}">
                <a16:creationId xmlns:a16="http://schemas.microsoft.com/office/drawing/2014/main" id="{94AAC43B-108B-4F24-8FB4-B98B285324B0}"/>
              </a:ext>
            </a:extLst>
          </p:cNvPr>
          <p:cNvPicPr>
            <a:picLocks noChangeAspect="1"/>
          </p:cNvPicPr>
          <p:nvPr/>
        </p:nvPicPr>
        <p:blipFill rotWithShape="1">
          <a:blip r:embed="rId6"/>
          <a:srcRect t="26560" b="22672"/>
          <a:stretch/>
        </p:blipFill>
        <p:spPr>
          <a:xfrm>
            <a:off x="10272728" y="3470"/>
            <a:ext cx="1919272" cy="974353"/>
          </a:xfrm>
          <a:prstGeom prst="rect">
            <a:avLst/>
          </a:prstGeom>
          <a:solidFill>
            <a:schemeClr val="bg1">
              <a:lumMod val="85000"/>
              <a:alpha val="23000"/>
            </a:schemeClr>
          </a:solidFill>
        </p:spPr>
      </p:pic>
      <p:sp>
        <p:nvSpPr>
          <p:cNvPr id="13" name="TextBox 12">
            <a:extLst>
              <a:ext uri="{FF2B5EF4-FFF2-40B4-BE49-F238E27FC236}">
                <a16:creationId xmlns:a16="http://schemas.microsoft.com/office/drawing/2014/main" id="{8F40DB9D-A989-4B0E-86FB-9076824486F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19</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73FE0139-00BF-4591-A685-BE3D719D7FDA}"/>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76958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Grants and Scholarships </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9CF3AC1E-E502-429E-84C2-688FB79E2C27}" type="datetime4">
              <a:rPr lang="en-US" smtClean="0"/>
              <a:t>August 25, 2021</a:t>
            </a:fld>
            <a:endParaRPr lang="en-US" dirty="0"/>
          </a:p>
        </p:txBody>
      </p:sp>
      <p:graphicFrame>
        <p:nvGraphicFramePr>
          <p:cNvPr id="9" name="Diagram 8">
            <a:extLst>
              <a:ext uri="{FF2B5EF4-FFF2-40B4-BE49-F238E27FC236}">
                <a16:creationId xmlns:a16="http://schemas.microsoft.com/office/drawing/2014/main" id="{3D7AD65F-4344-45E2-B385-1C31FBBCD7EB}"/>
              </a:ext>
            </a:extLst>
          </p:cNvPr>
          <p:cNvGraphicFramePr/>
          <p:nvPr>
            <p:extLst>
              <p:ext uri="{D42A27DB-BD31-4B8C-83A1-F6EECF244321}">
                <p14:modId xmlns:p14="http://schemas.microsoft.com/office/powerpoint/2010/main" val="1028144649"/>
              </p:ext>
            </p:extLst>
          </p:nvPr>
        </p:nvGraphicFramePr>
        <p:xfrm>
          <a:off x="1097280" y="1845734"/>
          <a:ext cx="9799893" cy="394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C00D550-3113-496D-94C2-B54E36BFB3A9}"/>
              </a:ext>
            </a:extLst>
          </p:cNvPr>
          <p:cNvPicPr>
            <a:picLocks noChangeAspect="1"/>
          </p:cNvPicPr>
          <p:nvPr/>
        </p:nvPicPr>
        <p:blipFill rotWithShape="1">
          <a:blip r:embed="rId8"/>
          <a:srcRect t="26560" b="22672"/>
          <a:stretch/>
        </p:blipFill>
        <p:spPr>
          <a:xfrm>
            <a:off x="10272728" y="3470"/>
            <a:ext cx="1919272" cy="974353"/>
          </a:xfrm>
          <a:prstGeom prst="rect">
            <a:avLst/>
          </a:prstGeom>
          <a:solidFill>
            <a:schemeClr val="bg1">
              <a:lumMod val="85000"/>
              <a:alpha val="23000"/>
            </a:schemeClr>
          </a:solidFill>
        </p:spPr>
      </p:pic>
      <p:sp>
        <p:nvSpPr>
          <p:cNvPr id="4" name="TextBox 3">
            <a:extLst>
              <a:ext uri="{FF2B5EF4-FFF2-40B4-BE49-F238E27FC236}">
                <a16:creationId xmlns:a16="http://schemas.microsoft.com/office/drawing/2014/main" id="{0A1D0114-7EE8-47E6-81E8-A86322A30B9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a:t>
            </a:fld>
            <a:endParaRPr lang="en-US" sz="1200" b="1" i="1" dirty="0">
              <a:solidFill>
                <a:srgbClr val="C00000"/>
              </a:solidFill>
            </a:endParaRPr>
          </a:p>
        </p:txBody>
      </p:sp>
      <p:sp>
        <p:nvSpPr>
          <p:cNvPr id="3" name="Slide Number Placeholder 2">
            <a:extLst>
              <a:ext uri="{FF2B5EF4-FFF2-40B4-BE49-F238E27FC236}">
                <a16:creationId xmlns:a16="http://schemas.microsoft.com/office/drawing/2014/main" id="{6D7022EA-056E-4EB9-A39C-6D653FEDF036}"/>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Budget </a:t>
            </a:r>
            <a:r>
              <a:rPr lang="en-US" b="1" dirty="0">
                <a:solidFill>
                  <a:schemeClr val="tx1"/>
                </a:solidFill>
                <a:latin typeface="Times New Roman" panose="02020603050405020304" pitchFamily="18" charset="0"/>
                <a:cs typeface="Times New Roman" panose="02020603050405020304" pitchFamily="18" charset="0"/>
              </a:rPr>
              <a:t>(30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Applicant pursued other sources of funding within the University or academic community (e.g. department, Office of Graduate Studies, Career Services), or from outside organizations relevant to the applicant’s research </a:t>
            </a:r>
            <a:r>
              <a:rPr lang="en-US" b="1" dirty="0">
                <a:solidFill>
                  <a:schemeClr val="tx1"/>
                </a:solidFill>
                <a:latin typeface="Times New Roman" panose="02020603050405020304" pitchFamily="18" charset="0"/>
                <a:cs typeface="Times New Roman" panose="02020603050405020304" pitchFamily="18" charset="0"/>
              </a:rPr>
              <a:t>(0 OR 10 points)</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has been completed using the GPSA Budget template and items to be funded by SRG/PDG, applicant, or other sources are indicated as such </a:t>
            </a:r>
            <a:r>
              <a:rPr lang="en-US" b="1" dirty="0">
                <a:solidFill>
                  <a:schemeClr val="tx1"/>
                </a:solidFill>
                <a:latin typeface="Times New Roman" panose="02020603050405020304" pitchFamily="18" charset="0"/>
                <a:cs typeface="Times New Roman" panose="02020603050405020304" pitchFamily="18" charset="0"/>
              </a:rPr>
              <a:t>(0 OR 5 points)</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appears well-researched and complete for scope of project (names of facilities, dates, itineraries, etc.), listing all spending related to activity. Choices appear to be economical and/or are explained </a:t>
            </a:r>
            <a:r>
              <a:rPr lang="en-US" b="1" dirty="0">
                <a:solidFill>
                  <a:schemeClr val="tx1"/>
                </a:solidFill>
                <a:latin typeface="Times New Roman" panose="02020603050405020304" pitchFamily="18" charset="0"/>
                <a:cs typeface="Times New Roman" panose="02020603050405020304" pitchFamily="18" charset="0"/>
              </a:rPr>
              <a:t>(0-15 points)</a:t>
            </a: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br>
              <a:rPr lang="en-US" dirty="0"/>
            </a:b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78233E6-F0E8-48DB-BE12-3778ED2D6BC7}" type="datetime4">
              <a:rPr lang="en-US" smtClean="0"/>
              <a:t>August 25, 2021</a:t>
            </a:fld>
            <a:endParaRPr lang="en-US" dirty="0"/>
          </a:p>
        </p:txBody>
      </p:sp>
      <p:pic>
        <p:nvPicPr>
          <p:cNvPr id="7" name="Picture 6">
            <a:extLst>
              <a:ext uri="{FF2B5EF4-FFF2-40B4-BE49-F238E27FC236}">
                <a16:creationId xmlns:a16="http://schemas.microsoft.com/office/drawing/2014/main" id="{222B40D6-DE4E-4E1B-9C9F-C38192E0F7D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14816956-3CD9-44D5-B6B8-E87D956E7377}"/>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20</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4F47BA44-A70A-44F3-BE08-2BD34B4C0D94}"/>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21281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F65775-ECFE-444B-8306-B8903DFAA269}"/>
              </a:ext>
            </a:extLst>
          </p:cNvPr>
          <p:cNvSpPr>
            <a:spLocks noGrp="1"/>
          </p:cNvSpPr>
          <p:nvPr>
            <p:ph type="title"/>
          </p:nvPr>
        </p:nvSpPr>
        <p:spPr>
          <a:xfrm>
            <a:off x="1431235" y="5300212"/>
            <a:ext cx="9445354" cy="822960"/>
          </a:xfrm>
        </p:spPr>
        <p:txBody>
          <a:bodyPr/>
          <a:lstStyle/>
          <a:p>
            <a:pPr algn="ctr"/>
            <a:r>
              <a:rPr lang="en-US" dirty="0">
                <a:latin typeface="Times New Roman" panose="02020603050405020304" pitchFamily="18" charset="0"/>
                <a:cs typeface="Times New Roman" panose="02020603050405020304" pitchFamily="18" charset="0"/>
              </a:rPr>
              <a:t>Score sheet for Professional Development Grant</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768F23D8-F023-4670-A9DA-090D65BC9850}" type="datetime4">
              <a:rPr lang="en-US" smtClean="0"/>
              <a:t>August 25, 2021</a:t>
            </a:fld>
            <a:endParaRPr lang="en-US" dirty="0"/>
          </a:p>
        </p:txBody>
      </p:sp>
      <p:pic>
        <p:nvPicPr>
          <p:cNvPr id="13" name="Picture Placeholder 12">
            <a:extLst>
              <a:ext uri="{FF2B5EF4-FFF2-40B4-BE49-F238E27FC236}">
                <a16:creationId xmlns:a16="http://schemas.microsoft.com/office/drawing/2014/main" id="{CAB86161-B2D5-41E5-9E32-FE06B0A3DBA1}"/>
              </a:ext>
            </a:extLst>
          </p:cNvPr>
          <p:cNvPicPr>
            <a:picLocks noGrp="1" noChangeAspect="1"/>
          </p:cNvPicPr>
          <p:nvPr>
            <p:ph type="pic" idx="1"/>
          </p:nvPr>
        </p:nvPicPr>
        <p:blipFill>
          <a:blip r:embed="rId3"/>
          <a:srcRect t="13770" b="13770"/>
          <a:stretch>
            <a:fillRect/>
          </a:stretch>
        </p:blipFill>
        <p:spPr>
          <a:xfrm>
            <a:off x="0" y="-92213"/>
            <a:ext cx="12192000" cy="5300663"/>
          </a:xfrm>
        </p:spPr>
      </p:pic>
      <p:sp>
        <p:nvSpPr>
          <p:cNvPr id="2" name="Slide Number Placeholder 1">
            <a:extLst>
              <a:ext uri="{FF2B5EF4-FFF2-40B4-BE49-F238E27FC236}">
                <a16:creationId xmlns:a16="http://schemas.microsoft.com/office/drawing/2014/main" id="{646A1C65-F8B8-44D1-AB9E-DCF05029CB9A}"/>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62200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Scoresheet overview</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Background </a:t>
            </a:r>
            <a:r>
              <a:rPr lang="en-US" sz="3200" b="1" dirty="0">
                <a:solidFill>
                  <a:schemeClr val="tx1"/>
                </a:solidFill>
                <a:latin typeface="Times New Roman" panose="02020603050405020304" pitchFamily="18" charset="0"/>
                <a:cs typeface="Times New Roman" panose="02020603050405020304" pitchFamily="18" charset="0"/>
              </a:rPr>
              <a:t>(20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Benefits </a:t>
            </a:r>
            <a:r>
              <a:rPr lang="en-US" sz="3200" b="1" dirty="0">
                <a:solidFill>
                  <a:schemeClr val="tx1"/>
                </a:solidFill>
                <a:latin typeface="Times New Roman" panose="02020603050405020304" pitchFamily="18" charset="0"/>
                <a:cs typeface="Times New Roman" panose="02020603050405020304" pitchFamily="18" charset="0"/>
              </a:rPr>
              <a:t>(40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Composition </a:t>
            </a:r>
            <a:r>
              <a:rPr lang="en-US" sz="3200" b="1" dirty="0">
                <a:solidFill>
                  <a:schemeClr val="tx1"/>
                </a:solidFill>
                <a:latin typeface="Times New Roman" panose="02020603050405020304" pitchFamily="18" charset="0"/>
                <a:cs typeface="Times New Roman" panose="02020603050405020304" pitchFamily="18" charset="0"/>
              </a:rPr>
              <a:t>(10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Budget </a:t>
            </a:r>
            <a:r>
              <a:rPr lang="en-US" sz="3200" b="1" dirty="0">
                <a:solidFill>
                  <a:schemeClr val="tx1"/>
                </a:solidFill>
                <a:latin typeface="Times New Roman" panose="02020603050405020304" pitchFamily="18" charset="0"/>
                <a:cs typeface="Times New Roman" panose="02020603050405020304" pitchFamily="18" charset="0"/>
              </a:rPr>
              <a:t>(30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2C7842B9-00A2-4402-8546-29BC0A053D94}" type="datetime4">
              <a:rPr lang="en-US" smtClean="0"/>
              <a:t>August 25, 2021</a:t>
            </a:fld>
            <a:endParaRPr lang="en-US" dirty="0"/>
          </a:p>
        </p:txBody>
      </p:sp>
      <p:sp>
        <p:nvSpPr>
          <p:cNvPr id="7" name="TextBox 6">
            <a:extLst>
              <a:ext uri="{FF2B5EF4-FFF2-40B4-BE49-F238E27FC236}">
                <a16:creationId xmlns:a16="http://schemas.microsoft.com/office/drawing/2014/main" id="{B8A866F4-75D8-4E77-8CDF-DE7C58ACF669}"/>
              </a:ext>
            </a:extLst>
          </p:cNvPr>
          <p:cNvSpPr txBox="1"/>
          <p:nvPr/>
        </p:nvSpPr>
        <p:spPr>
          <a:xfrm>
            <a:off x="3386718" y="4757630"/>
            <a:ext cx="547952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750 WORDS MAX!</a:t>
            </a:r>
          </a:p>
        </p:txBody>
      </p:sp>
      <p:pic>
        <p:nvPicPr>
          <p:cNvPr id="8" name="Picture 7">
            <a:extLst>
              <a:ext uri="{FF2B5EF4-FFF2-40B4-BE49-F238E27FC236}">
                <a16:creationId xmlns:a16="http://schemas.microsoft.com/office/drawing/2014/main" id="{12E8315B-FA9A-486E-A1EB-5548F6C4DE1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C2DD92C8-A153-43C7-8D93-5DE64457F78C}"/>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22</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E51FD7EE-4792-485E-8219-3F21525A3A9E}"/>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85270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Background (20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Applicant’s academic/professional interests are clearly stated </a:t>
            </a:r>
            <a:r>
              <a:rPr lang="en-US" b="1" dirty="0">
                <a:solidFill>
                  <a:schemeClr val="tx1"/>
                </a:solidFill>
                <a:latin typeface="Times New Roman" panose="02020603050405020304" pitchFamily="18" charset="0"/>
                <a:cs typeface="Times New Roman" panose="02020603050405020304" pitchFamily="18" charset="0"/>
              </a:rPr>
              <a:t>(0 or 5 points)</a:t>
            </a:r>
          </a:p>
          <a:p>
            <a:pPr lvl="1">
              <a:buFont typeface="Arial" panose="020B0604020202020204" pitchFamily="34" charset="0"/>
              <a:buChar char="•"/>
            </a:pPr>
            <a:r>
              <a:rPr lang="en-US" sz="1500" i="1" dirty="0">
                <a:solidFill>
                  <a:schemeClr val="accent2"/>
                </a:solidFill>
                <a:latin typeface="Times New Roman" panose="02020603050405020304" pitchFamily="18" charset="0"/>
                <a:cs typeface="Times New Roman" panose="02020603050405020304" pitchFamily="18" charset="0"/>
              </a:rPr>
              <a:t>I hope to forge lasting professional connections that will serve me immediately as I complete my dissertation at UNM, and in the future as I apply for postdoctoral positions</a:t>
            </a:r>
            <a:endParaRPr lang="en-US" b="1" dirty="0">
              <a:solidFill>
                <a:schemeClr val="accent2"/>
              </a:solidFill>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Applicant’s professional goals are clearly stated </a:t>
            </a:r>
            <a:r>
              <a:rPr lang="en-US" b="1" dirty="0">
                <a:solidFill>
                  <a:schemeClr val="tx1"/>
                </a:solidFill>
                <a:latin typeface="Times New Roman" panose="02020603050405020304" pitchFamily="18" charset="0"/>
                <a:cs typeface="Times New Roman" panose="02020603050405020304" pitchFamily="18" charset="0"/>
              </a:rPr>
              <a:t>(0 or 5 points)</a:t>
            </a:r>
          </a:p>
          <a:p>
            <a:pPr lvl="1">
              <a:buFont typeface="Arial" panose="020B0604020202020204" pitchFamily="34" charset="0"/>
              <a:buChar char="•"/>
            </a:pPr>
            <a:r>
              <a:rPr lang="en-US" sz="1500" i="1" dirty="0">
                <a:solidFill>
                  <a:schemeClr val="accent2"/>
                </a:solidFill>
                <a:latin typeface="Times New Roman" panose="02020603050405020304" pitchFamily="18" charset="0"/>
                <a:cs typeface="Times New Roman" panose="02020603050405020304" pitchFamily="18" charset="0"/>
              </a:rPr>
              <a:t>The reason I want to do this is twofold; first, I want to employ data analysis techniques in my dissertation which my committee at UNM do not specialize in, and second, I am hoping to increase the interdisciplinary appeal of my research by collaborating with researchers who specialize in other fields.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What exactly will the applicant do? </a:t>
            </a:r>
            <a:r>
              <a:rPr lang="en-US" b="1" dirty="0">
                <a:solidFill>
                  <a:schemeClr val="tx1"/>
                </a:solidFill>
                <a:latin typeface="Times New Roman" panose="02020603050405020304" pitchFamily="18" charset="0"/>
                <a:cs typeface="Times New Roman" panose="02020603050405020304" pitchFamily="18" charset="0"/>
              </a:rPr>
              <a:t>(0-5 points)</a:t>
            </a:r>
          </a:p>
          <a:p>
            <a:pPr lvl="1">
              <a:buFont typeface="Arial" panose="020B0604020202020204" pitchFamily="34" charset="0"/>
              <a:buChar char="•"/>
            </a:pPr>
            <a:r>
              <a:rPr lang="en-US" sz="1500" i="1" dirty="0">
                <a:solidFill>
                  <a:schemeClr val="accent2"/>
                </a:solidFill>
                <a:latin typeface="Times New Roman" panose="02020603050405020304" pitchFamily="18" charset="0"/>
                <a:cs typeface="Times New Roman" panose="02020603050405020304" pitchFamily="18" charset="0"/>
              </a:rPr>
              <a:t>On Friday I will have three 20-minute reviews with professionals in the fine art community. I will meet with curators and working artists and gain feedback to push my work forward. </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Where and when is the activity happening? </a:t>
            </a:r>
            <a:r>
              <a:rPr lang="en-US" b="1" dirty="0">
                <a:solidFill>
                  <a:schemeClr val="tx1"/>
                </a:solidFill>
                <a:latin typeface="Times New Roman" panose="02020603050405020304" pitchFamily="18" charset="0"/>
                <a:cs typeface="Times New Roman" panose="02020603050405020304" pitchFamily="18" charset="0"/>
              </a:rPr>
              <a:t>(0-5 points)</a:t>
            </a:r>
          </a:p>
          <a:p>
            <a:pPr lvl="1">
              <a:buFont typeface="Arial" panose="020B0604020202020204" pitchFamily="34" charset="0"/>
              <a:buChar char="•"/>
            </a:pPr>
            <a:r>
              <a:rPr lang="en-US" sz="1500" i="1" dirty="0">
                <a:solidFill>
                  <a:schemeClr val="accent2"/>
                </a:solidFill>
                <a:latin typeface="Times New Roman" panose="02020603050405020304" pitchFamily="18" charset="0"/>
                <a:cs typeface="Times New Roman" panose="02020603050405020304" pitchFamily="18" charset="0"/>
              </a:rPr>
              <a:t>A perfect opportunity to make connections with potential collaborators will be the Human Biology Council’s annual meeting this April in Calgary, Alberta, Canada.</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15FA1C9-46F6-46A2-A541-1E211E947E64}" type="datetime4">
              <a:rPr lang="en-US" smtClean="0"/>
              <a:t>August 25, 2021</a:t>
            </a:fld>
            <a:endParaRPr lang="en-US" dirty="0"/>
          </a:p>
        </p:txBody>
      </p:sp>
      <p:pic>
        <p:nvPicPr>
          <p:cNvPr id="7" name="Picture 6">
            <a:extLst>
              <a:ext uri="{FF2B5EF4-FFF2-40B4-BE49-F238E27FC236}">
                <a16:creationId xmlns:a16="http://schemas.microsoft.com/office/drawing/2014/main" id="{A7ACEB7E-8BAD-4CBC-9E6E-1C9F44D38AD1}"/>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3DE9F6C-E616-46E9-A204-41C7869176D9}"/>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23</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AED69706-26B6-480D-81D9-45D025EAA791}"/>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97969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Benefits </a:t>
            </a:r>
            <a:r>
              <a:rPr lang="en-US" b="1" dirty="0">
                <a:solidFill>
                  <a:schemeClr val="tx1"/>
                </a:solidFill>
                <a:latin typeface="Times New Roman" panose="02020603050405020304" pitchFamily="18" charset="0"/>
                <a:cs typeface="Times New Roman" panose="02020603050405020304" pitchFamily="18" charset="0"/>
              </a:rPr>
              <a:t>(40 points)</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Specific benefit(s) is clearly stated and explained </a:t>
            </a:r>
            <a:r>
              <a:rPr lang="en-US" b="1" dirty="0">
                <a:solidFill>
                  <a:schemeClr val="tx1"/>
                </a:solidFill>
                <a:latin typeface="Times New Roman" panose="02020603050405020304" pitchFamily="18" charset="0"/>
                <a:cs typeface="Times New Roman" panose="02020603050405020304" pitchFamily="18" charset="0"/>
              </a:rPr>
              <a:t>(0-10 points)</a:t>
            </a:r>
          </a:p>
          <a:p>
            <a:pPr lvl="1">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 </a:t>
            </a:r>
            <a:r>
              <a:rPr lang="en-US" sz="1500" i="1" dirty="0">
                <a:solidFill>
                  <a:schemeClr val="accent2"/>
                </a:solidFill>
                <a:latin typeface="Times New Roman" panose="02020603050405020304" pitchFamily="18" charset="0"/>
                <a:cs typeface="Times New Roman" panose="02020603050405020304" pitchFamily="18" charset="0"/>
              </a:rPr>
              <a:t>Specifically, this conference will allow me to network with Dr. Szathmary of the University of Manitoba as well as other scientists studying in related fields to my own research.</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Proposed activity’s benefits to applicant are clearly linked to professional development and/or career goals </a:t>
            </a:r>
            <a:r>
              <a:rPr lang="en-US" b="1" dirty="0">
                <a:solidFill>
                  <a:schemeClr val="tx1"/>
                </a:solidFill>
                <a:latin typeface="Times New Roman" panose="02020603050405020304" pitchFamily="18" charset="0"/>
                <a:cs typeface="Times New Roman" panose="02020603050405020304" pitchFamily="18" charset="0"/>
              </a:rPr>
              <a:t>(0-15 points)</a:t>
            </a:r>
          </a:p>
          <a:p>
            <a:pPr lvl="1">
              <a:buFont typeface="Arial" panose="020B0604020202020204" pitchFamily="34" charset="0"/>
              <a:buChar char="•"/>
            </a:pPr>
            <a:r>
              <a:rPr lang="en-US" sz="1500" i="1" dirty="0">
                <a:solidFill>
                  <a:schemeClr val="accent2"/>
                </a:solidFill>
                <a:latin typeface="Times New Roman" panose="02020603050405020304" pitchFamily="18" charset="0"/>
                <a:cs typeface="Times New Roman" panose="02020603050405020304" pitchFamily="18" charset="0"/>
              </a:rPr>
              <a:t>By attending the seminars for educators, I will learn from others what approaches are successful in the classroom and I can integrate that into my own classroom at UNM. </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Activity put into context </a:t>
            </a:r>
            <a:r>
              <a:rPr lang="en-US" b="1" dirty="0">
                <a:solidFill>
                  <a:schemeClr val="tx1"/>
                </a:solidFill>
                <a:latin typeface="Times New Roman" panose="02020603050405020304" pitchFamily="18" charset="0"/>
                <a:cs typeface="Times New Roman" panose="02020603050405020304" pitchFamily="18" charset="0"/>
              </a:rPr>
              <a:t>(0-5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How is it significant for applicant goals? </a:t>
            </a:r>
            <a:r>
              <a:rPr lang="en-US" b="1" dirty="0">
                <a:solidFill>
                  <a:schemeClr val="tx1"/>
                </a:solidFill>
                <a:latin typeface="Times New Roman" panose="02020603050405020304" pitchFamily="18" charset="0"/>
                <a:cs typeface="Times New Roman" panose="02020603050405020304" pitchFamily="18" charset="0"/>
              </a:rPr>
              <a:t>(0-10 points)</a:t>
            </a:r>
          </a:p>
          <a:p>
            <a:pPr lvl="1">
              <a:buFont typeface="Arial" panose="020B0604020202020204" pitchFamily="34" charset="0"/>
              <a:buChar char="•"/>
            </a:pPr>
            <a:r>
              <a:rPr lang="en-US" sz="1500" i="1" dirty="0">
                <a:solidFill>
                  <a:schemeClr val="accent2"/>
                </a:solidFill>
                <a:latin typeface="Times New Roman" panose="02020603050405020304" pitchFamily="18" charset="0"/>
                <a:cs typeface="Times New Roman" panose="02020603050405020304" pitchFamily="18" charset="0"/>
              </a:rPr>
              <a:t>Additionally, as a first-time attendee at a professional conference, I gained practical knowledge of preparing for and participating in a conference, observing best practices in presenting professional work so that I can do this in the near future.</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2C289F1-D9F2-46DE-8898-AE668A7DB182}" type="datetime4">
              <a:rPr lang="en-US" smtClean="0"/>
              <a:t>August 25, 2021</a:t>
            </a:fld>
            <a:endParaRPr lang="en-US" dirty="0"/>
          </a:p>
        </p:txBody>
      </p:sp>
      <p:pic>
        <p:nvPicPr>
          <p:cNvPr id="7" name="Picture 6">
            <a:extLst>
              <a:ext uri="{FF2B5EF4-FFF2-40B4-BE49-F238E27FC236}">
                <a16:creationId xmlns:a16="http://schemas.microsoft.com/office/drawing/2014/main" id="{4EB1FC69-2D15-48F5-80C5-45E3F81692D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FC74A03E-C917-44E9-95CA-953684BE3DC8}"/>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24</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0E974CE0-4685-4C7A-A2EB-38448C357C53}"/>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47183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Composition </a:t>
            </a:r>
            <a:r>
              <a:rPr lang="en-US" b="1" dirty="0">
                <a:solidFill>
                  <a:schemeClr val="tx1"/>
                </a:solidFill>
                <a:latin typeface="Times New Roman" panose="02020603050405020304" pitchFamily="18" charset="0"/>
                <a:cs typeface="Times New Roman" panose="02020603050405020304" pitchFamily="18" charset="0"/>
              </a:rPr>
              <a:t>(10 points)</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Proposal flows logically and writing is clear. </a:t>
            </a:r>
            <a:r>
              <a:rPr lang="en-US" b="1" dirty="0">
                <a:solidFill>
                  <a:schemeClr val="tx1"/>
                </a:solidFill>
                <a:latin typeface="Times New Roman" panose="02020603050405020304" pitchFamily="18" charset="0"/>
                <a:cs typeface="Times New Roman" panose="02020603050405020304" pitchFamily="18" charset="0"/>
              </a:rPr>
              <a:t>(0-5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Proposal is suitable for a general academic audience. Technical terms are defined. </a:t>
            </a:r>
            <a:r>
              <a:rPr lang="en-US"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C6144FDE-F07C-4CBF-A993-15B2FEB8B8EA}" type="datetime4">
              <a:rPr lang="en-US" smtClean="0"/>
              <a:t>August 25, 2021</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E33C89A4-3F28-4F00-A6D5-0DCED3012979}"/>
              </a:ext>
            </a:extLst>
          </p:cNvPr>
          <p:cNvPicPr>
            <a:picLocks noChangeAspect="1"/>
          </p:cNvPicPr>
          <p:nvPr/>
        </p:nvPicPr>
        <p:blipFill>
          <a:blip r:embed="rId3"/>
          <a:stretch>
            <a:fillRect/>
          </a:stretch>
        </p:blipFill>
        <p:spPr>
          <a:xfrm>
            <a:off x="6920688" y="2866953"/>
            <a:ext cx="2659314" cy="2659314"/>
          </a:xfrm>
          <a:prstGeom prst="rect">
            <a:avLst/>
          </a:prstGeom>
        </p:spPr>
      </p:pic>
      <p:pic>
        <p:nvPicPr>
          <p:cNvPr id="9" name="Picture 8" descr="A close up of a device&#10;&#10;Description automatically generated">
            <a:extLst>
              <a:ext uri="{FF2B5EF4-FFF2-40B4-BE49-F238E27FC236}">
                <a16:creationId xmlns:a16="http://schemas.microsoft.com/office/drawing/2014/main" id="{320C77BF-1FE9-44F2-BED3-B2F517994D72}"/>
              </a:ext>
            </a:extLst>
          </p:cNvPr>
          <p:cNvPicPr>
            <a:picLocks noChangeAspect="1"/>
          </p:cNvPicPr>
          <p:nvPr/>
        </p:nvPicPr>
        <p:blipFill>
          <a:blip r:embed="rId4"/>
          <a:stretch>
            <a:fillRect/>
          </a:stretch>
        </p:blipFill>
        <p:spPr>
          <a:xfrm>
            <a:off x="1800140" y="2866953"/>
            <a:ext cx="3471173" cy="2603380"/>
          </a:xfrm>
          <a:prstGeom prst="rect">
            <a:avLst/>
          </a:prstGeom>
        </p:spPr>
      </p:pic>
      <p:pic>
        <p:nvPicPr>
          <p:cNvPr id="11" name="Picture 10">
            <a:extLst>
              <a:ext uri="{FF2B5EF4-FFF2-40B4-BE49-F238E27FC236}">
                <a16:creationId xmlns:a16="http://schemas.microsoft.com/office/drawing/2014/main" id="{5234F1F0-CD2C-42B1-92F6-8786F4EA99CA}"/>
              </a:ext>
            </a:extLst>
          </p:cNvPr>
          <p:cNvPicPr>
            <a:picLocks noChangeAspect="1"/>
          </p:cNvPicPr>
          <p:nvPr/>
        </p:nvPicPr>
        <p:blipFill rotWithShape="1">
          <a:blip r:embed="rId5"/>
          <a:srcRect t="26560" b="22672"/>
          <a:stretch/>
        </p:blipFill>
        <p:spPr>
          <a:xfrm>
            <a:off x="10272728" y="3470"/>
            <a:ext cx="1919272" cy="974353"/>
          </a:xfrm>
          <a:prstGeom prst="rect">
            <a:avLst/>
          </a:prstGeom>
          <a:solidFill>
            <a:schemeClr val="bg1">
              <a:lumMod val="85000"/>
              <a:alpha val="23000"/>
            </a:schemeClr>
          </a:solidFill>
        </p:spPr>
      </p:pic>
      <p:sp>
        <p:nvSpPr>
          <p:cNvPr id="12" name="TextBox 11">
            <a:extLst>
              <a:ext uri="{FF2B5EF4-FFF2-40B4-BE49-F238E27FC236}">
                <a16:creationId xmlns:a16="http://schemas.microsoft.com/office/drawing/2014/main" id="{A1A64384-F2AF-4ED5-9582-B45C09D2E7E2}"/>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25</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BB8FE67E-86CE-4D68-A4C1-B77D20554AB1}"/>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16074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Budget </a:t>
            </a:r>
            <a:r>
              <a:rPr lang="en-US" b="1" dirty="0">
                <a:solidFill>
                  <a:schemeClr val="tx1"/>
                </a:solidFill>
                <a:latin typeface="Times New Roman" panose="02020603050405020304" pitchFamily="18" charset="0"/>
                <a:cs typeface="Times New Roman" panose="02020603050405020304" pitchFamily="18" charset="0"/>
              </a:rPr>
              <a:t>(30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Applicant pursued other sources of funding within the University or academic community (e.g. department, Office of Graduate Studies, Career Services), or from outside organizations relevant to the applicant’s research </a:t>
            </a:r>
            <a:r>
              <a:rPr lang="en-US" b="1" dirty="0">
                <a:solidFill>
                  <a:schemeClr val="tx1"/>
                </a:solidFill>
                <a:latin typeface="Times New Roman" panose="02020603050405020304" pitchFamily="18" charset="0"/>
                <a:cs typeface="Times New Roman" panose="02020603050405020304" pitchFamily="18" charset="0"/>
              </a:rPr>
              <a:t>(0 OR 10 points)</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has been completed using the GPSA Budget template and items to be funded by SRG/PDG, applicant, or other sources are indicated as such </a:t>
            </a:r>
            <a:r>
              <a:rPr lang="en-US" b="1" dirty="0">
                <a:solidFill>
                  <a:schemeClr val="tx1"/>
                </a:solidFill>
                <a:latin typeface="Times New Roman" panose="02020603050405020304" pitchFamily="18" charset="0"/>
                <a:cs typeface="Times New Roman" panose="02020603050405020304" pitchFamily="18" charset="0"/>
              </a:rPr>
              <a:t>(0 OR 5 points)</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appears well-researched and complete for scope of project (names of facilities, dates, itineraries, etc.), listing all spending related to activity. Choices appear to be economical and/or are explained </a:t>
            </a:r>
            <a:r>
              <a:rPr lang="en-US" b="1" dirty="0">
                <a:solidFill>
                  <a:schemeClr val="tx1"/>
                </a:solidFill>
                <a:latin typeface="Times New Roman" panose="02020603050405020304" pitchFamily="18" charset="0"/>
                <a:cs typeface="Times New Roman" panose="02020603050405020304" pitchFamily="18" charset="0"/>
              </a:rPr>
              <a:t>(0-15 points)</a:t>
            </a:r>
            <a:endParaRPr lang="en-US" dirty="0">
              <a:solidFill>
                <a:schemeClr val="tx1"/>
              </a:solidFill>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64A7BAF-5577-49FD-87BC-18F54BEAC932}" type="datetime4">
              <a:rPr lang="en-US" smtClean="0"/>
              <a:t>August 25, 2021</a:t>
            </a:fld>
            <a:endParaRPr lang="en-US" dirty="0"/>
          </a:p>
        </p:txBody>
      </p:sp>
      <p:pic>
        <p:nvPicPr>
          <p:cNvPr id="7" name="Picture 6">
            <a:extLst>
              <a:ext uri="{FF2B5EF4-FFF2-40B4-BE49-F238E27FC236}">
                <a16:creationId xmlns:a16="http://schemas.microsoft.com/office/drawing/2014/main" id="{93AA8EFB-8732-4531-AF65-AAC6D000FEA8}"/>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8C5F4448-7723-4426-A2A8-3DC4290F6C91}"/>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26</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733AF75E-0017-4F16-9535-0476B5A6E60E}"/>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231072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97280" y="286603"/>
            <a:ext cx="6654800" cy="719237"/>
          </a:xfrm>
        </p:spPr>
        <p:txBody>
          <a:bodyPr/>
          <a:lstStyle/>
          <a:p>
            <a:r>
              <a:rPr lang="en-US" dirty="0">
                <a:latin typeface="Times New Roman" panose="02020603050405020304" pitchFamily="18" charset="0"/>
                <a:cs typeface="Times New Roman" panose="02020603050405020304" pitchFamily="18" charset="0"/>
              </a:rPr>
              <a:t>Budget Template</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835883" y="6436396"/>
            <a:ext cx="1165963" cy="365125"/>
          </a:xfrm>
        </p:spPr>
        <p:txBody>
          <a:bodyPr/>
          <a:lstStyle/>
          <a:p>
            <a:fld id="{B15E3C38-BF64-47C1-9ABF-40ABC800663E}" type="datetime4">
              <a:rPr lang="en-US" smtClean="0"/>
              <a:t>August 25, 2021</a:t>
            </a:fld>
            <a:endParaRPr lang="en-US" dirty="0"/>
          </a:p>
        </p:txBody>
      </p:sp>
      <p:pic>
        <p:nvPicPr>
          <p:cNvPr id="6" name="Content Placeholder 5">
            <a:extLst>
              <a:ext uri="{FF2B5EF4-FFF2-40B4-BE49-F238E27FC236}">
                <a16:creationId xmlns:a16="http://schemas.microsoft.com/office/drawing/2014/main" id="{60AC4E73-EC7D-4B5F-952B-396089FC1412}"/>
              </a:ext>
            </a:extLst>
          </p:cNvPr>
          <p:cNvPicPr>
            <a:picLocks noGrp="1" noChangeAspect="1"/>
          </p:cNvPicPr>
          <p:nvPr>
            <p:ph idx="1"/>
          </p:nvPr>
        </p:nvPicPr>
        <p:blipFill rotWithShape="1">
          <a:blip r:embed="rId2"/>
          <a:srcRect r="51588" b="24983"/>
          <a:stretch/>
        </p:blipFill>
        <p:spPr>
          <a:xfrm>
            <a:off x="497308" y="1485407"/>
            <a:ext cx="6844003" cy="4134830"/>
          </a:xfrm>
          <a:prstGeom prst="rect">
            <a:avLst/>
          </a:prstGeom>
        </p:spPr>
      </p:pic>
      <p:sp>
        <p:nvSpPr>
          <p:cNvPr id="7" name="TextBox 6">
            <a:extLst>
              <a:ext uri="{FF2B5EF4-FFF2-40B4-BE49-F238E27FC236}">
                <a16:creationId xmlns:a16="http://schemas.microsoft.com/office/drawing/2014/main" id="{47291E01-7789-4829-8F87-E1164E51AB26}"/>
              </a:ext>
            </a:extLst>
          </p:cNvPr>
          <p:cNvSpPr txBox="1"/>
          <p:nvPr/>
        </p:nvSpPr>
        <p:spPr>
          <a:xfrm>
            <a:off x="7474227" y="1722783"/>
            <a:ext cx="4281426" cy="1200329"/>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Additional Budget Details (OPTIONAL): </a:t>
            </a:r>
            <a:r>
              <a:rPr lang="en-US" dirty="0">
                <a:latin typeface="Times New Roman" panose="02020603050405020304" pitchFamily="18" charset="0"/>
                <a:cs typeface="Times New Roman" panose="02020603050405020304" pitchFamily="18" charset="0"/>
              </a:rPr>
              <a:t>Space to write out any details that wouldn’t fit in the template. </a:t>
            </a:r>
            <a:r>
              <a:rPr lang="en-US" u="sng" dirty="0">
                <a:latin typeface="Times New Roman" panose="02020603050405020304" pitchFamily="18" charset="0"/>
                <a:cs typeface="Times New Roman" panose="02020603050405020304" pitchFamily="18" charset="0"/>
              </a:rPr>
              <a:t>DO NOT EXCEED 300 words. </a:t>
            </a:r>
          </a:p>
        </p:txBody>
      </p:sp>
      <p:sp>
        <p:nvSpPr>
          <p:cNvPr id="8" name="TextBox 7">
            <a:extLst>
              <a:ext uri="{FF2B5EF4-FFF2-40B4-BE49-F238E27FC236}">
                <a16:creationId xmlns:a16="http://schemas.microsoft.com/office/drawing/2014/main" id="{D981A1A7-F91D-4684-9FD8-5E1BD5B3D8FA}"/>
              </a:ext>
            </a:extLst>
          </p:cNvPr>
          <p:cNvSpPr txBox="1"/>
          <p:nvPr/>
        </p:nvSpPr>
        <p:spPr>
          <a:xfrm>
            <a:off x="7576243" y="3000394"/>
            <a:ext cx="4042609" cy="258532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Item – </a:t>
            </a:r>
            <a:r>
              <a:rPr lang="en-US" dirty="0">
                <a:latin typeface="Times New Roman" panose="02020603050405020304" pitchFamily="18" charset="0"/>
                <a:cs typeface="Times New Roman" panose="02020603050405020304" pitchFamily="18" charset="0"/>
              </a:rPr>
              <a:t>Flight, registration, etc.</a:t>
            </a:r>
          </a:p>
          <a:p>
            <a:r>
              <a:rPr lang="en-US" b="1" dirty="0">
                <a:latin typeface="Times New Roman" panose="02020603050405020304" pitchFamily="18" charset="0"/>
                <a:cs typeface="Times New Roman" panose="02020603050405020304" pitchFamily="18" charset="0"/>
              </a:rPr>
              <a:t>Description – </a:t>
            </a:r>
            <a:r>
              <a:rPr lang="en-US" dirty="0">
                <a:latin typeface="Times New Roman" panose="02020603050405020304" pitchFamily="18" charset="0"/>
                <a:cs typeface="Times New Roman" panose="02020603050405020304" pitchFamily="18" charset="0"/>
              </a:rPr>
              <a:t>details about the item including the source of information</a:t>
            </a:r>
          </a:p>
          <a:p>
            <a:r>
              <a:rPr lang="en-US" b="1" dirty="0">
                <a:latin typeface="Times New Roman" panose="02020603050405020304" pitchFamily="18" charset="0"/>
                <a:cs typeface="Times New Roman" panose="02020603050405020304" pitchFamily="18" charset="0"/>
              </a:rPr>
              <a:t>Amount requested from GPSA Professional Development Grant – </a:t>
            </a:r>
            <a:r>
              <a:rPr lang="en-US" dirty="0">
                <a:latin typeface="Times New Roman" panose="02020603050405020304" pitchFamily="18" charset="0"/>
                <a:cs typeface="Times New Roman" panose="02020603050405020304" pitchFamily="18" charset="0"/>
              </a:rPr>
              <a:t>The Dollar amount for the line item you are requesting funds from GPSA</a:t>
            </a:r>
          </a:p>
          <a:p>
            <a:r>
              <a:rPr lang="en-US" u="sng" dirty="0">
                <a:latin typeface="Times New Roman" panose="02020603050405020304" pitchFamily="18" charset="0"/>
                <a:cs typeface="Times New Roman" panose="02020603050405020304" pitchFamily="18" charset="0"/>
              </a:rPr>
              <a:t>The sum of this column CANNOT EXCEED $500</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4AD901D0-2840-4189-8647-E2B00855603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27</a:t>
            </a:fld>
            <a:endParaRPr lang="en-US" sz="1200" b="1" i="1" dirty="0">
              <a:solidFill>
                <a:srgbClr val="C00000"/>
              </a:solidFill>
            </a:endParaRPr>
          </a:p>
        </p:txBody>
      </p:sp>
      <p:sp>
        <p:nvSpPr>
          <p:cNvPr id="3" name="Slide Number Placeholder 2">
            <a:extLst>
              <a:ext uri="{FF2B5EF4-FFF2-40B4-BE49-F238E27FC236}">
                <a16:creationId xmlns:a16="http://schemas.microsoft.com/office/drawing/2014/main" id="{C602D9BF-EBE7-45A5-AF92-E755DF94C73A}"/>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25650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p:txBody>
          <a:bodyPr/>
          <a:lstStyle/>
          <a:p>
            <a:r>
              <a:rPr lang="en-US" dirty="0"/>
              <a:t>Budget Template</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835883" y="6436396"/>
            <a:ext cx="1165963" cy="365125"/>
          </a:xfrm>
        </p:spPr>
        <p:txBody>
          <a:bodyPr/>
          <a:lstStyle/>
          <a:p>
            <a:fld id="{AD94BBF4-2AFD-4F06-9109-B4599DD54D90}" type="datetime4">
              <a:rPr lang="en-US" smtClean="0"/>
              <a:t>August 25, 2021</a:t>
            </a:fld>
            <a:endParaRPr lang="en-US" dirty="0"/>
          </a:p>
        </p:txBody>
      </p:sp>
      <p:pic>
        <p:nvPicPr>
          <p:cNvPr id="6" name="Content Placeholder 5">
            <a:extLst>
              <a:ext uri="{FF2B5EF4-FFF2-40B4-BE49-F238E27FC236}">
                <a16:creationId xmlns:a16="http://schemas.microsoft.com/office/drawing/2014/main" id="{60AC4E73-EC7D-4B5F-952B-396089FC1412}"/>
              </a:ext>
            </a:extLst>
          </p:cNvPr>
          <p:cNvPicPr>
            <a:picLocks noGrp="1" noChangeAspect="1"/>
          </p:cNvPicPr>
          <p:nvPr>
            <p:ph idx="1"/>
          </p:nvPr>
        </p:nvPicPr>
        <p:blipFill rotWithShape="1">
          <a:blip r:embed="rId2"/>
          <a:srcRect r="51588" b="24983"/>
          <a:stretch/>
        </p:blipFill>
        <p:spPr>
          <a:xfrm>
            <a:off x="347177" y="1011981"/>
            <a:ext cx="7094967" cy="4286451"/>
          </a:xfrm>
          <a:prstGeom prst="rect">
            <a:avLst/>
          </a:prstGeom>
        </p:spPr>
      </p:pic>
      <p:sp>
        <p:nvSpPr>
          <p:cNvPr id="8" name="TextBox 7">
            <a:extLst>
              <a:ext uri="{FF2B5EF4-FFF2-40B4-BE49-F238E27FC236}">
                <a16:creationId xmlns:a16="http://schemas.microsoft.com/office/drawing/2014/main" id="{D981A1A7-F91D-4684-9FD8-5E1BD5B3D8FA}"/>
              </a:ext>
            </a:extLst>
          </p:cNvPr>
          <p:cNvSpPr txBox="1"/>
          <p:nvPr/>
        </p:nvSpPr>
        <p:spPr>
          <a:xfrm>
            <a:off x="7576243" y="1042866"/>
            <a:ext cx="4042609" cy="4985980"/>
          </a:xfrm>
          <a:prstGeom prst="rect">
            <a:avLst/>
          </a:prstGeom>
          <a:noFill/>
        </p:spPr>
        <p:txBody>
          <a:bodyPr wrap="square" rtlCol="0">
            <a:spAutoFit/>
          </a:bodyPr>
          <a:lstStyle/>
          <a:p>
            <a:r>
              <a:rPr lang="en-US" b="1" dirty="0"/>
              <a:t>Other sources of funding requested or obtained – </a:t>
            </a:r>
          </a:p>
          <a:p>
            <a:endParaRPr lang="en-US" sz="1200" b="1" dirty="0"/>
          </a:p>
          <a:p>
            <a:r>
              <a:rPr lang="en-US" dirty="0"/>
              <a:t>Mention any other resource (on or off campus) from where you have requested funding for each line item</a:t>
            </a:r>
          </a:p>
          <a:p>
            <a:endParaRPr lang="en-US" sz="1600" b="1" dirty="0"/>
          </a:p>
          <a:p>
            <a:r>
              <a:rPr lang="en-US" b="1" dirty="0"/>
              <a:t>Amount requested from other sources of funding – </a:t>
            </a:r>
            <a:r>
              <a:rPr lang="en-US" dirty="0"/>
              <a:t>The dollar amount you have requested from mentioned resource. </a:t>
            </a:r>
            <a:r>
              <a:rPr lang="en-US" u="sng" dirty="0"/>
              <a:t>CAN EXCEED $500</a:t>
            </a:r>
          </a:p>
          <a:p>
            <a:endParaRPr lang="en-US" sz="1600" b="1" dirty="0"/>
          </a:p>
          <a:p>
            <a:r>
              <a:rPr lang="en-US" b="1" dirty="0"/>
              <a:t>Total cost </a:t>
            </a:r>
            <a:r>
              <a:rPr lang="en-US" dirty="0"/>
              <a:t>= Amount requested from GPSA Professional Development Grant + Amount requested from other sources of funding. </a:t>
            </a:r>
            <a:r>
              <a:rPr lang="en-US" u="sng" dirty="0"/>
              <a:t>CAN EXCEED $500</a:t>
            </a:r>
          </a:p>
        </p:txBody>
      </p:sp>
      <p:pic>
        <p:nvPicPr>
          <p:cNvPr id="10" name="Picture 9">
            <a:extLst>
              <a:ext uri="{FF2B5EF4-FFF2-40B4-BE49-F238E27FC236}">
                <a16:creationId xmlns:a16="http://schemas.microsoft.com/office/drawing/2014/main" id="{F093F151-107A-42F0-989E-9D14F0B8CBCA}"/>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11" name="TextBox 10">
            <a:extLst>
              <a:ext uri="{FF2B5EF4-FFF2-40B4-BE49-F238E27FC236}">
                <a16:creationId xmlns:a16="http://schemas.microsoft.com/office/drawing/2014/main" id="{F18BAE97-C671-49CA-9FDC-7DC635214DCC}"/>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28</a:t>
            </a:fld>
            <a:endParaRPr lang="en-US" sz="1200" b="1" i="1" dirty="0">
              <a:solidFill>
                <a:srgbClr val="C00000"/>
              </a:solidFill>
            </a:endParaRPr>
          </a:p>
        </p:txBody>
      </p:sp>
      <p:sp>
        <p:nvSpPr>
          <p:cNvPr id="3" name="Slide Number Placeholder 2">
            <a:extLst>
              <a:ext uri="{FF2B5EF4-FFF2-40B4-BE49-F238E27FC236}">
                <a16:creationId xmlns:a16="http://schemas.microsoft.com/office/drawing/2014/main" id="{8ADCA805-98C7-4488-9BA3-9E1D63969B60}"/>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87378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screenshot of a cell phone&#10;&#10;Description automatically generated">
            <a:extLst>
              <a:ext uri="{FF2B5EF4-FFF2-40B4-BE49-F238E27FC236}">
                <a16:creationId xmlns:a16="http://schemas.microsoft.com/office/drawing/2014/main" id="{39F4B886-5A16-4332-92D5-6F7391C355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3144" y="627132"/>
            <a:ext cx="7973324" cy="5601261"/>
          </a:xfrm>
          <a:prstGeom prst="rect">
            <a:avLst/>
          </a:prstGeom>
        </p:spPr>
      </p:pic>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lgn="l">
              <a:spcAft>
                <a:spcPts val="600"/>
              </a:spcAft>
            </a:pPr>
            <a:fld id="{5E3D757B-A26C-426F-927D-EF3D18C49E08}" type="datetime4">
              <a:rPr lang="en-US" smtClean="0"/>
              <a:t>August 25, 2021</a:t>
            </a:fld>
            <a:endParaRPr lang="en-US"/>
          </a:p>
        </p:txBody>
      </p:sp>
      <p:pic>
        <p:nvPicPr>
          <p:cNvPr id="11" name="Picture 10">
            <a:extLst>
              <a:ext uri="{FF2B5EF4-FFF2-40B4-BE49-F238E27FC236}">
                <a16:creationId xmlns:a16="http://schemas.microsoft.com/office/drawing/2014/main" id="{CFBB157D-6F51-47D3-B871-FBBA7917BE64}"/>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2" name="Slide Number Placeholder 1">
            <a:extLst>
              <a:ext uri="{FF2B5EF4-FFF2-40B4-BE49-F238E27FC236}">
                <a16:creationId xmlns:a16="http://schemas.microsoft.com/office/drawing/2014/main" id="{3811FD59-01E0-4393-8956-6FDDBCA8E3C3}"/>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65412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Student Research Grant (SRG)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Established in 1996</a:t>
            </a:r>
          </a:p>
          <a:p>
            <a:pPr>
              <a:buFont typeface="Arial" panose="020B0604020202020204" pitchFamily="34" charset="0"/>
              <a:buChar char="•"/>
            </a:pPr>
            <a:r>
              <a:rPr lang="en-US" sz="3200" b="1" dirty="0">
                <a:solidFill>
                  <a:schemeClr val="tx1"/>
                </a:solidFill>
                <a:latin typeface="Times New Roman" panose="02020603050405020304" pitchFamily="18" charset="0"/>
                <a:cs typeface="Times New Roman" panose="02020603050405020304" pitchFamily="18" charset="0"/>
              </a:rPr>
              <a:t> Development and dissemination of research</a:t>
            </a:r>
          </a:p>
          <a:p>
            <a:pPr>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A63E6C82-42F7-43F6-97A4-DBD3B190F3E4}" type="datetime4">
              <a:rPr lang="en-US" smtClean="0"/>
              <a:t>August 25, 2021</a:t>
            </a:fld>
            <a:endParaRPr lang="en-US" dirty="0"/>
          </a:p>
        </p:txBody>
      </p:sp>
      <p:pic>
        <p:nvPicPr>
          <p:cNvPr id="9" name="Picture 8" descr="A picture containing indoor&#10;&#10;Description automatically generated">
            <a:extLst>
              <a:ext uri="{FF2B5EF4-FFF2-40B4-BE49-F238E27FC236}">
                <a16:creationId xmlns:a16="http://schemas.microsoft.com/office/drawing/2014/main" id="{A11BAA37-8F9B-4084-B807-A15AEAE7A679}"/>
              </a:ext>
            </a:extLst>
          </p:cNvPr>
          <p:cNvPicPr>
            <a:picLocks noChangeAspect="1"/>
          </p:cNvPicPr>
          <p:nvPr/>
        </p:nvPicPr>
        <p:blipFill>
          <a:blip r:embed="rId3"/>
          <a:stretch>
            <a:fillRect/>
          </a:stretch>
        </p:blipFill>
        <p:spPr>
          <a:xfrm>
            <a:off x="4015740" y="3200400"/>
            <a:ext cx="4337945" cy="2440094"/>
          </a:xfrm>
          <a:prstGeom prst="rect">
            <a:avLst/>
          </a:prstGeom>
        </p:spPr>
      </p:pic>
      <p:pic>
        <p:nvPicPr>
          <p:cNvPr id="8" name="Picture 7">
            <a:extLst>
              <a:ext uri="{FF2B5EF4-FFF2-40B4-BE49-F238E27FC236}">
                <a16:creationId xmlns:a16="http://schemas.microsoft.com/office/drawing/2014/main" id="{2111B126-1B90-4BFF-B725-C29FD4E91CB2}"/>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31A4D46E-EECF-40EB-9305-C04F3E16C3C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E98086C4-AA4C-4171-BF8A-0DE2FD3329B9}"/>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843243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F65775-ECFE-444B-8306-B8903DFAA269}"/>
              </a:ext>
            </a:extLst>
          </p:cNvPr>
          <p:cNvSpPr>
            <a:spLocks noGrp="1"/>
          </p:cNvSpPr>
          <p:nvPr>
            <p:ph type="title"/>
          </p:nvPr>
        </p:nvSpPr>
        <p:spPr>
          <a:xfrm>
            <a:off x="1431235" y="5300212"/>
            <a:ext cx="9445354" cy="822960"/>
          </a:xfrm>
        </p:spPr>
        <p:txBody>
          <a:bodyPr/>
          <a:lstStyle/>
          <a:p>
            <a:pPr algn="ctr"/>
            <a:r>
              <a:rPr lang="en-US" dirty="0">
                <a:latin typeface="Times New Roman" panose="02020603050405020304" pitchFamily="18" charset="0"/>
                <a:cs typeface="Times New Roman" panose="02020603050405020304" pitchFamily="18" charset="0"/>
              </a:rPr>
              <a:t>Score sheet for Graduate Scholarship Fund</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B1D716A-4589-49B2-A8C0-E13EDE4747EA}" type="datetime4">
              <a:rPr lang="en-US" smtClean="0"/>
              <a:t>August 25, 2021</a:t>
            </a:fld>
            <a:endParaRPr lang="en-US" dirty="0"/>
          </a:p>
        </p:txBody>
      </p:sp>
      <p:pic>
        <p:nvPicPr>
          <p:cNvPr id="13" name="Picture Placeholder 12">
            <a:extLst>
              <a:ext uri="{FF2B5EF4-FFF2-40B4-BE49-F238E27FC236}">
                <a16:creationId xmlns:a16="http://schemas.microsoft.com/office/drawing/2014/main" id="{CAB86161-B2D5-41E5-9E32-FE06B0A3DBA1}"/>
              </a:ext>
            </a:extLst>
          </p:cNvPr>
          <p:cNvPicPr>
            <a:picLocks noGrp="1" noChangeAspect="1"/>
          </p:cNvPicPr>
          <p:nvPr>
            <p:ph type="pic" idx="1"/>
          </p:nvPr>
        </p:nvPicPr>
        <p:blipFill>
          <a:blip r:embed="rId3"/>
          <a:srcRect t="13770" b="13770"/>
          <a:stretch>
            <a:fillRect/>
          </a:stretch>
        </p:blipFill>
        <p:spPr>
          <a:xfrm>
            <a:off x="0" y="-92213"/>
            <a:ext cx="12192000" cy="5300663"/>
          </a:xfrm>
        </p:spPr>
      </p:pic>
      <p:sp>
        <p:nvSpPr>
          <p:cNvPr id="2" name="Slide Number Placeholder 1">
            <a:extLst>
              <a:ext uri="{FF2B5EF4-FFF2-40B4-BE49-F238E27FC236}">
                <a16:creationId xmlns:a16="http://schemas.microsoft.com/office/drawing/2014/main" id="{DC075839-EEC6-41D2-AD9A-67E45C96E0EF}"/>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158613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Scoresheet overview</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Background </a:t>
            </a:r>
            <a:r>
              <a:rPr lang="en-US" sz="3200" b="1" dirty="0">
                <a:solidFill>
                  <a:schemeClr val="tx1"/>
                </a:solidFill>
                <a:latin typeface="Times New Roman" panose="02020603050405020304" pitchFamily="18" charset="0"/>
                <a:cs typeface="Times New Roman" panose="02020603050405020304" pitchFamily="18" charset="0"/>
              </a:rPr>
              <a:t>(40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Benefits </a:t>
            </a:r>
            <a:r>
              <a:rPr lang="en-US" sz="3200" b="1" dirty="0">
                <a:solidFill>
                  <a:schemeClr val="tx1"/>
                </a:solidFill>
                <a:latin typeface="Times New Roman" panose="02020603050405020304" pitchFamily="18" charset="0"/>
                <a:cs typeface="Times New Roman" panose="02020603050405020304" pitchFamily="18" charset="0"/>
              </a:rPr>
              <a:t>(20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Composition </a:t>
            </a:r>
            <a:r>
              <a:rPr lang="en-US" sz="3200" b="1" dirty="0">
                <a:solidFill>
                  <a:schemeClr val="tx1"/>
                </a:solidFill>
                <a:latin typeface="Times New Roman" panose="02020603050405020304" pitchFamily="18" charset="0"/>
                <a:cs typeface="Times New Roman" panose="02020603050405020304" pitchFamily="18" charset="0"/>
              </a:rPr>
              <a:t>(20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Letter of Recommendation </a:t>
            </a:r>
            <a:r>
              <a:rPr lang="en-US" sz="3200" b="1" dirty="0">
                <a:solidFill>
                  <a:schemeClr val="tx1"/>
                </a:solidFill>
                <a:latin typeface="Times New Roman" panose="02020603050405020304" pitchFamily="18" charset="0"/>
                <a:cs typeface="Times New Roman" panose="02020603050405020304" pitchFamily="18" charset="0"/>
              </a:rPr>
              <a:t>(20 points) </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B4EFD927-0268-4110-8AF5-7CC3FD99ECAA}" type="datetime4">
              <a:rPr lang="en-US" smtClean="0"/>
              <a:t>August 25, 2021</a:t>
            </a:fld>
            <a:endParaRPr lang="en-US" dirty="0"/>
          </a:p>
        </p:txBody>
      </p:sp>
      <p:sp>
        <p:nvSpPr>
          <p:cNvPr id="7" name="TextBox 6">
            <a:extLst>
              <a:ext uri="{FF2B5EF4-FFF2-40B4-BE49-F238E27FC236}">
                <a16:creationId xmlns:a16="http://schemas.microsoft.com/office/drawing/2014/main" id="{461829E4-A6A9-434A-A5A2-26147FE1053D}"/>
              </a:ext>
            </a:extLst>
          </p:cNvPr>
          <p:cNvSpPr txBox="1"/>
          <p:nvPr/>
        </p:nvSpPr>
        <p:spPr>
          <a:xfrm>
            <a:off x="3386718" y="4757630"/>
            <a:ext cx="547952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500 WORDS MAX!</a:t>
            </a:r>
          </a:p>
        </p:txBody>
      </p:sp>
      <p:pic>
        <p:nvPicPr>
          <p:cNvPr id="8" name="Picture 7">
            <a:extLst>
              <a:ext uri="{FF2B5EF4-FFF2-40B4-BE49-F238E27FC236}">
                <a16:creationId xmlns:a16="http://schemas.microsoft.com/office/drawing/2014/main" id="{791589F5-3C42-42D4-A033-934C8EB0B674}"/>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F245ABD1-D92A-485E-9104-F17948AE7FF8}"/>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31</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FE2EAC01-BF95-4D4C-94D4-0B905DD1686F}"/>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549496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Background </a:t>
            </a:r>
            <a:r>
              <a:rPr lang="en-US" b="1" dirty="0">
                <a:solidFill>
                  <a:schemeClr val="tx1"/>
                </a:solidFill>
                <a:latin typeface="Times New Roman" panose="02020603050405020304" pitchFamily="18" charset="0"/>
                <a:cs typeface="Times New Roman" panose="02020603050405020304" pitchFamily="18" charset="0"/>
              </a:rPr>
              <a:t>(40 points)</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Interests are clearly stated </a:t>
            </a:r>
            <a:r>
              <a:rPr lang="en-US" sz="2800" b="1" dirty="0">
                <a:solidFill>
                  <a:schemeClr val="tx1"/>
                </a:solidFill>
                <a:latin typeface="Times New Roman" panose="02020603050405020304" pitchFamily="18" charset="0"/>
                <a:cs typeface="Times New Roman" panose="02020603050405020304" pitchFamily="18" charset="0"/>
              </a:rPr>
              <a:t>(0-10 points)</a:t>
            </a:r>
          </a:p>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Financial need described in detail </a:t>
            </a:r>
            <a:r>
              <a:rPr lang="en-US" sz="2800" b="1" dirty="0">
                <a:solidFill>
                  <a:schemeClr val="tx1"/>
                </a:solidFill>
                <a:latin typeface="Times New Roman" panose="02020603050405020304" pitchFamily="18" charset="0"/>
                <a:cs typeface="Times New Roman" panose="02020603050405020304" pitchFamily="18" charset="0"/>
              </a:rPr>
              <a:t>(0-20 points)</a:t>
            </a:r>
          </a:p>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Pursued other funding </a:t>
            </a:r>
            <a:r>
              <a:rPr lang="en-US" sz="2800" b="1" dirty="0">
                <a:solidFill>
                  <a:schemeClr val="tx1"/>
                </a:solidFill>
                <a:latin typeface="Times New Roman" panose="02020603050405020304" pitchFamily="18" charset="0"/>
                <a:cs typeface="Times New Roman" panose="02020603050405020304" pitchFamily="18" charset="0"/>
              </a:rPr>
              <a:t>(0-10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770D106-B09C-4843-A73C-9A7D265AF9D5}" type="datetime4">
              <a:rPr lang="en-US" smtClean="0"/>
              <a:t>August 25, 2021</a:t>
            </a:fld>
            <a:endParaRPr lang="en-US" dirty="0"/>
          </a:p>
        </p:txBody>
      </p:sp>
      <p:pic>
        <p:nvPicPr>
          <p:cNvPr id="7" name="Picture 6">
            <a:extLst>
              <a:ext uri="{FF2B5EF4-FFF2-40B4-BE49-F238E27FC236}">
                <a16:creationId xmlns:a16="http://schemas.microsoft.com/office/drawing/2014/main" id="{4D84C609-F66F-4F04-88E4-C9C7EEAC5580}"/>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2ADB1809-4396-441F-B0BB-B7ADFB4D4AA3}"/>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32</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E988CD3B-F239-4A9F-9D9F-35C748EF676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59138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Benefits </a:t>
            </a:r>
            <a:r>
              <a:rPr lang="en-US" b="1" dirty="0">
                <a:solidFill>
                  <a:schemeClr val="tx1"/>
                </a:solidFill>
                <a:latin typeface="Times New Roman" panose="02020603050405020304" pitchFamily="18" charset="0"/>
                <a:cs typeface="Times New Roman" panose="02020603050405020304" pitchFamily="18" charset="0"/>
              </a:rPr>
              <a:t>(20 points)</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Helps to complete the degree</a:t>
            </a:r>
          </a:p>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Explain the usage of the fund </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1BE6290-AC0F-420B-8DC1-F5F7806D33E1}" type="datetime4">
              <a:rPr lang="en-US" smtClean="0"/>
              <a:t>August 25, 2021</a:t>
            </a:fld>
            <a:endParaRPr lang="en-US" dirty="0"/>
          </a:p>
        </p:txBody>
      </p:sp>
      <p:pic>
        <p:nvPicPr>
          <p:cNvPr id="7" name="Picture 6">
            <a:extLst>
              <a:ext uri="{FF2B5EF4-FFF2-40B4-BE49-F238E27FC236}">
                <a16:creationId xmlns:a16="http://schemas.microsoft.com/office/drawing/2014/main" id="{41302E08-043F-4FC8-943F-135D3D9CAB3C}"/>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3596212-38B4-4F9B-86B1-619096D9288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33</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D0554EF1-5A03-4C9D-9FB1-D0330F1DAA30}"/>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33552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Composition </a:t>
            </a:r>
            <a:r>
              <a:rPr lang="en-US" b="1" dirty="0">
                <a:solidFill>
                  <a:schemeClr val="tx1"/>
                </a:solidFill>
                <a:latin typeface="Times New Roman" panose="02020603050405020304" pitchFamily="18" charset="0"/>
                <a:cs typeface="Times New Roman" panose="02020603050405020304" pitchFamily="18" charset="0"/>
              </a:rPr>
              <a:t>(20 points)</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Proposal flows logically and writing is clear. </a:t>
            </a:r>
            <a:r>
              <a:rPr lang="en-US" sz="2800" b="1" dirty="0">
                <a:solidFill>
                  <a:schemeClr val="tx1"/>
                </a:solidFill>
                <a:latin typeface="Times New Roman" panose="02020603050405020304" pitchFamily="18" charset="0"/>
                <a:cs typeface="Times New Roman" panose="02020603050405020304" pitchFamily="18" charset="0"/>
              </a:rPr>
              <a:t>(0-10 points)</a:t>
            </a:r>
          </a:p>
          <a:p>
            <a:pPr lv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Proposal is suitable for a general academic audience. Technical terms are defined. </a:t>
            </a:r>
            <a:r>
              <a:rPr lang="en-US" sz="2800" b="1" dirty="0">
                <a:solidFill>
                  <a:schemeClr val="tx1"/>
                </a:solidFill>
                <a:latin typeface="Times New Roman" panose="02020603050405020304" pitchFamily="18" charset="0"/>
                <a:cs typeface="Times New Roman" panose="02020603050405020304" pitchFamily="18" charset="0"/>
              </a:rPr>
              <a:t>(0-10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581CEA1-F530-45BA-8FCF-BE255C279F20}" type="datetime4">
              <a:rPr lang="en-US" smtClean="0"/>
              <a:t>August 25, 2021</a:t>
            </a:fld>
            <a:endParaRPr lang="en-US" dirty="0"/>
          </a:p>
        </p:txBody>
      </p:sp>
      <p:pic>
        <p:nvPicPr>
          <p:cNvPr id="7" name="Picture 6">
            <a:extLst>
              <a:ext uri="{FF2B5EF4-FFF2-40B4-BE49-F238E27FC236}">
                <a16:creationId xmlns:a16="http://schemas.microsoft.com/office/drawing/2014/main" id="{7F4EF2F3-156B-4940-84D0-10C23737ECD7}"/>
              </a:ext>
            </a:extLst>
          </p:cNvPr>
          <p:cNvPicPr>
            <a:picLocks noChangeAspect="1"/>
          </p:cNvPicPr>
          <p:nvPr/>
        </p:nvPicPr>
        <p:blipFill>
          <a:blip r:embed="rId3"/>
          <a:stretch>
            <a:fillRect/>
          </a:stretch>
        </p:blipFill>
        <p:spPr>
          <a:xfrm>
            <a:off x="7116060" y="3117256"/>
            <a:ext cx="3240024" cy="238353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8E6DA04-9638-4E01-8A03-B59E8E4E5B4D}"/>
              </a:ext>
            </a:extLst>
          </p:cNvPr>
          <p:cNvPicPr>
            <a:picLocks noChangeAspect="1"/>
          </p:cNvPicPr>
          <p:nvPr/>
        </p:nvPicPr>
        <p:blipFill>
          <a:blip r:embed="rId4"/>
          <a:stretch>
            <a:fillRect/>
          </a:stretch>
        </p:blipFill>
        <p:spPr>
          <a:xfrm>
            <a:off x="1264748" y="3657600"/>
            <a:ext cx="5211662" cy="1495747"/>
          </a:xfrm>
          <a:prstGeom prst="rect">
            <a:avLst/>
          </a:prstGeom>
        </p:spPr>
      </p:pic>
      <p:pic>
        <p:nvPicPr>
          <p:cNvPr id="11" name="Picture 10">
            <a:extLst>
              <a:ext uri="{FF2B5EF4-FFF2-40B4-BE49-F238E27FC236}">
                <a16:creationId xmlns:a16="http://schemas.microsoft.com/office/drawing/2014/main" id="{306A3EB0-2AAF-4E3A-92EA-356A9F0FB592}"/>
              </a:ext>
            </a:extLst>
          </p:cNvPr>
          <p:cNvPicPr>
            <a:picLocks noChangeAspect="1"/>
          </p:cNvPicPr>
          <p:nvPr/>
        </p:nvPicPr>
        <p:blipFill rotWithShape="1">
          <a:blip r:embed="rId5"/>
          <a:srcRect t="26560" b="22672"/>
          <a:stretch/>
        </p:blipFill>
        <p:spPr>
          <a:xfrm>
            <a:off x="10272728" y="3470"/>
            <a:ext cx="1919272" cy="974353"/>
          </a:xfrm>
          <a:prstGeom prst="rect">
            <a:avLst/>
          </a:prstGeom>
          <a:solidFill>
            <a:schemeClr val="bg1">
              <a:lumMod val="85000"/>
              <a:alpha val="23000"/>
            </a:schemeClr>
          </a:solidFill>
        </p:spPr>
      </p:pic>
      <p:sp>
        <p:nvSpPr>
          <p:cNvPr id="12" name="TextBox 11">
            <a:extLst>
              <a:ext uri="{FF2B5EF4-FFF2-40B4-BE49-F238E27FC236}">
                <a16:creationId xmlns:a16="http://schemas.microsoft.com/office/drawing/2014/main" id="{75D96B5C-C2D5-4B06-B674-AFBD5F6DA15A}"/>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34</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85AAEE58-ABF5-46B9-A093-6E20A6CD11FF}"/>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188542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Times New Roman" panose="02020603050405020304" pitchFamily="18" charset="0"/>
                <a:cs typeface="Times New Roman" panose="02020603050405020304" pitchFamily="18" charset="0"/>
              </a:rPr>
              <a:t>Letter of Recommendation </a:t>
            </a:r>
            <a:r>
              <a:rPr lang="en-US" sz="4400" b="1" dirty="0">
                <a:solidFill>
                  <a:schemeClr val="tx1"/>
                </a:solidFill>
                <a:latin typeface="Times New Roman" panose="02020603050405020304" pitchFamily="18" charset="0"/>
                <a:cs typeface="Times New Roman" panose="02020603050405020304" pitchFamily="18" charset="0"/>
              </a:rPr>
              <a:t>(20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Explains good academic standing and supports the financial need by a faculty member of UNM</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C8FBBB1E-E251-4A41-869E-40246D21ABDA}" type="datetime4">
              <a:rPr lang="en-US" smtClean="0"/>
              <a:t>August 25, 2021</a:t>
            </a:fld>
            <a:endParaRPr lang="en-US" dirty="0"/>
          </a:p>
        </p:txBody>
      </p:sp>
      <p:pic>
        <p:nvPicPr>
          <p:cNvPr id="8" name="Picture 7" descr="A close up of text on a white background&#10;&#10;Description automatically generated">
            <a:extLst>
              <a:ext uri="{FF2B5EF4-FFF2-40B4-BE49-F238E27FC236}">
                <a16:creationId xmlns:a16="http://schemas.microsoft.com/office/drawing/2014/main" id="{B73A7EA0-A966-4BDD-8053-A198AB1C8778}"/>
              </a:ext>
            </a:extLst>
          </p:cNvPr>
          <p:cNvPicPr>
            <a:picLocks noChangeAspect="1"/>
          </p:cNvPicPr>
          <p:nvPr/>
        </p:nvPicPr>
        <p:blipFill>
          <a:blip r:embed="rId3"/>
          <a:stretch>
            <a:fillRect/>
          </a:stretch>
        </p:blipFill>
        <p:spPr>
          <a:xfrm>
            <a:off x="3778251" y="2929233"/>
            <a:ext cx="3351797" cy="2838870"/>
          </a:xfrm>
          <a:prstGeom prst="rect">
            <a:avLst/>
          </a:prstGeom>
        </p:spPr>
      </p:pic>
      <p:pic>
        <p:nvPicPr>
          <p:cNvPr id="9" name="Picture 8">
            <a:extLst>
              <a:ext uri="{FF2B5EF4-FFF2-40B4-BE49-F238E27FC236}">
                <a16:creationId xmlns:a16="http://schemas.microsoft.com/office/drawing/2014/main" id="{C832D4AC-F4C2-41C0-8B57-5D41CB237621}"/>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241BA663-4278-40F1-A119-AABA42518DA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35</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DC6957BC-F981-4730-A13B-CD2DD3850D86}"/>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706809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0B2A-F290-4F65-B93F-B7F7C88B9538}"/>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Scoring for Graduate Scholarship Fund</a:t>
            </a:r>
          </a:p>
        </p:txBody>
      </p:sp>
      <p:sp>
        <p:nvSpPr>
          <p:cNvPr id="3" name="Content Placeholder 2">
            <a:extLst>
              <a:ext uri="{FF2B5EF4-FFF2-40B4-BE49-F238E27FC236}">
                <a16:creationId xmlns:a16="http://schemas.microsoft.com/office/drawing/2014/main" id="{D4F51F86-FD63-460C-8409-31DD0160E8DC}"/>
              </a:ext>
            </a:extLst>
          </p:cNvPr>
          <p:cNvSpPr>
            <a:spLocks noGrp="1"/>
          </p:cNvSpPr>
          <p:nvPr>
            <p:ph idx="1"/>
          </p:nvPr>
        </p:nvSpPr>
        <p:spPr/>
        <p:txBody>
          <a:bodyPr>
            <a:normAutofit/>
          </a:bodyPr>
          <a:lstStyle/>
          <a:p>
            <a:pPr>
              <a:buFont typeface="Arial" panose="020B0604020202020204" pitchFamily="34" charset="0"/>
              <a:buChar char="•"/>
            </a:pPr>
            <a:r>
              <a:rPr lang="en-US" sz="2800" b="1" dirty="0">
                <a:solidFill>
                  <a:schemeClr val="accent2"/>
                </a:solidFill>
                <a:latin typeface="Times New Roman" panose="02020603050405020304" pitchFamily="18" charset="0"/>
                <a:cs typeface="Times New Roman" panose="02020603050405020304" pitchFamily="18" charset="0"/>
              </a:rPr>
              <a:t> 40% </a:t>
            </a:r>
            <a:r>
              <a:rPr lang="en-US" sz="2800" dirty="0">
                <a:latin typeface="Times New Roman" panose="02020603050405020304" pitchFamily="18" charset="0"/>
                <a:cs typeface="Times New Roman" panose="02020603050405020304" pitchFamily="18" charset="0"/>
              </a:rPr>
              <a:t>of the total score will be based on your FAFSA that the Financial Aid Office will provide </a:t>
            </a:r>
          </a:p>
          <a:p>
            <a:pPr>
              <a:buFont typeface="Arial" panose="020B0604020202020204" pitchFamily="34" charset="0"/>
              <a:buChar char="•"/>
            </a:pPr>
            <a:r>
              <a:rPr lang="en-US" sz="2800" b="1" dirty="0">
                <a:solidFill>
                  <a:schemeClr val="accent2"/>
                </a:solidFill>
                <a:latin typeface="Times New Roman" panose="02020603050405020304" pitchFamily="18" charset="0"/>
                <a:cs typeface="Times New Roman" panose="02020603050405020304" pitchFamily="18" charset="0"/>
              </a:rPr>
              <a:t> 60% </a:t>
            </a:r>
            <a:r>
              <a:rPr lang="en-US" sz="2800" dirty="0">
                <a:latin typeface="Times New Roman" panose="02020603050405020304" pitchFamily="18" charset="0"/>
                <a:cs typeface="Times New Roman" panose="02020603050405020304" pitchFamily="18" charset="0"/>
              </a:rPr>
              <a:t>of the total score will be based on the application that you submit</a:t>
            </a:r>
          </a:p>
        </p:txBody>
      </p:sp>
      <p:sp>
        <p:nvSpPr>
          <p:cNvPr id="4" name="Date Placeholder 3">
            <a:extLst>
              <a:ext uri="{FF2B5EF4-FFF2-40B4-BE49-F238E27FC236}">
                <a16:creationId xmlns:a16="http://schemas.microsoft.com/office/drawing/2014/main" id="{4E11323B-AF70-4F7D-A897-BB59118B4F6B}"/>
              </a:ext>
            </a:extLst>
          </p:cNvPr>
          <p:cNvSpPr>
            <a:spLocks noGrp="1"/>
          </p:cNvSpPr>
          <p:nvPr>
            <p:ph type="dt" sz="half" idx="10"/>
          </p:nvPr>
        </p:nvSpPr>
        <p:spPr/>
        <p:txBody>
          <a:bodyPr/>
          <a:lstStyle/>
          <a:p>
            <a:fld id="{BC284B11-8BEB-4FD3-9426-889AABD9D606}" type="datetime4">
              <a:rPr lang="en-US" smtClean="0"/>
              <a:t>August 25, 2021</a:t>
            </a:fld>
            <a:endParaRPr lang="en-US" dirty="0"/>
          </a:p>
        </p:txBody>
      </p:sp>
      <p:pic>
        <p:nvPicPr>
          <p:cNvPr id="7" name="Picture 6">
            <a:extLst>
              <a:ext uri="{FF2B5EF4-FFF2-40B4-BE49-F238E27FC236}">
                <a16:creationId xmlns:a16="http://schemas.microsoft.com/office/drawing/2014/main" id="{C56B872E-8A22-4F74-8763-6CF113A06F82}"/>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13F342CA-FCDD-406D-B912-2B40EA04EBF3}"/>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36</a:t>
            </a:fld>
            <a:endParaRPr lang="en-US" sz="1200" b="1" i="1" dirty="0">
              <a:solidFill>
                <a:srgbClr val="C00000"/>
              </a:solidFill>
            </a:endParaRPr>
          </a:p>
        </p:txBody>
      </p:sp>
      <p:sp>
        <p:nvSpPr>
          <p:cNvPr id="5" name="Slide Number Placeholder 4">
            <a:extLst>
              <a:ext uri="{FF2B5EF4-FFF2-40B4-BE49-F238E27FC236}">
                <a16:creationId xmlns:a16="http://schemas.microsoft.com/office/drawing/2014/main" id="{646C1CC3-CDC8-4857-98DB-39EA57A7B5B9}"/>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137360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F65775-ECFE-444B-8306-B8903DFAA26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Score sheet for New Mexico Research Grant</a:t>
            </a:r>
          </a:p>
        </p:txBody>
      </p:sp>
      <p:sp>
        <p:nvSpPr>
          <p:cNvPr id="8" name="Text Placeholder 7">
            <a:extLst>
              <a:ext uri="{FF2B5EF4-FFF2-40B4-BE49-F238E27FC236}">
                <a16:creationId xmlns:a16="http://schemas.microsoft.com/office/drawing/2014/main" id="{EB4F6DAB-5A39-47C4-8336-C619EBF4EC9E}"/>
              </a:ext>
            </a:extLst>
          </p:cNvPr>
          <p:cNvSpPr>
            <a:spLocks noGrp="1"/>
          </p:cNvSpPr>
          <p:nvPr>
            <p:ph type="body" sz="half" idx="2"/>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General Priority</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EC31AE42-3E3D-4BC4-8337-C4420B61DDDE}" type="datetime4">
              <a:rPr lang="en-US" smtClean="0"/>
              <a:t>August 25, 2021</a:t>
            </a:fld>
            <a:endParaRPr lang="en-US" dirty="0"/>
          </a:p>
        </p:txBody>
      </p:sp>
      <p:sp>
        <p:nvSpPr>
          <p:cNvPr id="3" name="Picture Placeholder 2">
            <a:extLst>
              <a:ext uri="{FF2B5EF4-FFF2-40B4-BE49-F238E27FC236}">
                <a16:creationId xmlns:a16="http://schemas.microsoft.com/office/drawing/2014/main" id="{6CCDA162-E350-4440-B076-CAEB0B129C85}"/>
              </a:ext>
            </a:extLst>
          </p:cNvPr>
          <p:cNvSpPr>
            <a:spLocks noGrp="1"/>
          </p:cNvSpPr>
          <p:nvPr>
            <p:ph type="pic" idx="1"/>
          </p:nvPr>
        </p:nvSpPr>
        <p:spPr/>
      </p:sp>
      <p:pic>
        <p:nvPicPr>
          <p:cNvPr id="9" name="Picture Placeholder 12">
            <a:extLst>
              <a:ext uri="{FF2B5EF4-FFF2-40B4-BE49-F238E27FC236}">
                <a16:creationId xmlns:a16="http://schemas.microsoft.com/office/drawing/2014/main" id="{85363331-C4E1-45B4-873F-A0AA288D2C64}"/>
              </a:ext>
            </a:extLst>
          </p:cNvPr>
          <p:cNvPicPr>
            <a:picLocks noChangeAspect="1"/>
          </p:cNvPicPr>
          <p:nvPr/>
        </p:nvPicPr>
        <p:blipFill>
          <a:blip r:embed="rId3"/>
          <a:srcRect t="13770" b="13770"/>
          <a:stretch>
            <a:fillRect/>
          </a:stretch>
        </p:blipFill>
        <p:spPr>
          <a:xfrm>
            <a:off x="0" y="-92213"/>
            <a:ext cx="12192000" cy="5300663"/>
          </a:xfrm>
          <a:prstGeom prst="rect">
            <a:avLst/>
          </a:prstGeom>
          <a:blipFill>
            <a:blip r:embed="rId4"/>
            <a:stretch>
              <a:fillRect/>
            </a:stretch>
          </a:blipFill>
        </p:spPr>
      </p:pic>
      <p:sp>
        <p:nvSpPr>
          <p:cNvPr id="7" name="Slide Number Placeholder 6">
            <a:extLst>
              <a:ext uri="{FF2B5EF4-FFF2-40B4-BE49-F238E27FC236}">
                <a16:creationId xmlns:a16="http://schemas.microsoft.com/office/drawing/2014/main" id="{4260E580-9AD3-46E0-98AA-D510BA0B7A6B}"/>
              </a:ext>
            </a:extLst>
          </p:cNvPr>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311706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Scoresheet overview</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Background </a:t>
            </a:r>
            <a:r>
              <a:rPr lang="en-US" sz="3200" b="1" dirty="0">
                <a:solidFill>
                  <a:schemeClr val="tx1"/>
                </a:solidFill>
                <a:latin typeface="Times New Roman" panose="02020603050405020304" pitchFamily="18" charset="0"/>
                <a:cs typeface="Times New Roman" panose="02020603050405020304" pitchFamily="18" charset="0"/>
              </a:rPr>
              <a:t>(25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Benefits </a:t>
            </a:r>
            <a:r>
              <a:rPr lang="en-US" sz="3200" b="1" dirty="0">
                <a:solidFill>
                  <a:schemeClr val="tx1"/>
                </a:solidFill>
                <a:latin typeface="Times New Roman" panose="02020603050405020304" pitchFamily="18" charset="0"/>
                <a:cs typeface="Times New Roman" panose="02020603050405020304" pitchFamily="18" charset="0"/>
              </a:rPr>
              <a:t>(25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Composition </a:t>
            </a:r>
            <a:r>
              <a:rPr lang="en-US" sz="3200" b="1" dirty="0">
                <a:solidFill>
                  <a:schemeClr val="tx1"/>
                </a:solidFill>
                <a:latin typeface="Times New Roman" panose="02020603050405020304" pitchFamily="18" charset="0"/>
                <a:cs typeface="Times New Roman" panose="02020603050405020304" pitchFamily="18" charset="0"/>
              </a:rPr>
              <a:t>(10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Budget </a:t>
            </a:r>
            <a:r>
              <a:rPr lang="en-US" sz="3200" b="1" dirty="0">
                <a:solidFill>
                  <a:schemeClr val="tx1"/>
                </a:solidFill>
                <a:latin typeface="Times New Roman" panose="02020603050405020304" pitchFamily="18" charset="0"/>
                <a:cs typeface="Times New Roman" panose="02020603050405020304" pitchFamily="18" charset="0"/>
              </a:rPr>
              <a:t>(30 points)</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Letter of Recommendation </a:t>
            </a:r>
            <a:r>
              <a:rPr lang="en-US" sz="3200" b="1" dirty="0">
                <a:solidFill>
                  <a:schemeClr val="tx1"/>
                </a:solidFill>
                <a:latin typeface="Times New Roman" panose="02020603050405020304" pitchFamily="18" charset="0"/>
                <a:cs typeface="Times New Roman" panose="02020603050405020304" pitchFamily="18" charset="0"/>
              </a:rPr>
              <a:t>(10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D7F25BB-F0FF-4339-BF43-FEEEA50F726C}" type="datetime4">
              <a:rPr lang="en-US" smtClean="0"/>
              <a:t>August 25, 2021</a:t>
            </a:fld>
            <a:endParaRPr lang="en-US" dirty="0"/>
          </a:p>
        </p:txBody>
      </p:sp>
      <p:pic>
        <p:nvPicPr>
          <p:cNvPr id="6" name="Picture 5">
            <a:extLst>
              <a:ext uri="{FF2B5EF4-FFF2-40B4-BE49-F238E27FC236}">
                <a16:creationId xmlns:a16="http://schemas.microsoft.com/office/drawing/2014/main" id="{463FD7AC-426A-4010-BA46-A30A292D0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TextBox 6">
            <a:extLst>
              <a:ext uri="{FF2B5EF4-FFF2-40B4-BE49-F238E27FC236}">
                <a16:creationId xmlns:a16="http://schemas.microsoft.com/office/drawing/2014/main" id="{B8A866F4-75D8-4E77-8CDF-DE7C58ACF669}"/>
              </a:ext>
            </a:extLst>
          </p:cNvPr>
          <p:cNvSpPr txBox="1"/>
          <p:nvPr/>
        </p:nvSpPr>
        <p:spPr>
          <a:xfrm>
            <a:off x="3462345" y="4998583"/>
            <a:ext cx="547952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700 WORDS ONLY!</a:t>
            </a:r>
          </a:p>
        </p:txBody>
      </p:sp>
      <p:sp>
        <p:nvSpPr>
          <p:cNvPr id="8" name="Slide Number Placeholder 7">
            <a:extLst>
              <a:ext uri="{FF2B5EF4-FFF2-40B4-BE49-F238E27FC236}">
                <a16:creationId xmlns:a16="http://schemas.microsoft.com/office/drawing/2014/main" id="{86722EAA-7DC0-430E-BD37-4426B4279CDE}"/>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471790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Background (25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Research is described in detail </a:t>
            </a:r>
            <a:r>
              <a:rPr lang="en-US" sz="2400" b="1" dirty="0">
                <a:solidFill>
                  <a:schemeClr val="tx1"/>
                </a:solidFill>
                <a:latin typeface="Times New Roman" panose="02020603050405020304" pitchFamily="18" charset="0"/>
                <a:cs typeface="Times New Roman" panose="02020603050405020304" pitchFamily="18" charset="0"/>
              </a:rPr>
              <a:t>(0-10 points)</a:t>
            </a:r>
          </a:p>
          <a:p>
            <a:pPr lvl="1">
              <a:buFont typeface="Arial" panose="020B0604020202020204" pitchFamily="34" charset="0"/>
              <a:buChar char="•"/>
            </a:pPr>
            <a:r>
              <a:rPr lang="en-US" sz="1600" i="1" dirty="0">
                <a:solidFill>
                  <a:schemeClr val="accent2"/>
                </a:solidFill>
                <a:latin typeface="Times New Roman" panose="02020603050405020304" pitchFamily="18" charset="0"/>
                <a:cs typeface="Times New Roman" panose="02020603050405020304" pitchFamily="18" charset="0"/>
              </a:rPr>
              <a:t>What the applicant will do, when and where is the research happening, and why it is necessary for the applicant’s interests</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Applicant’s academic or professional interests and stage in degree program are clearly stated and explicitly linked to the applicant’s current and future goals </a:t>
            </a:r>
            <a:r>
              <a:rPr lang="en-US" sz="2400" b="1" dirty="0">
                <a:solidFill>
                  <a:schemeClr val="tx1"/>
                </a:solidFill>
                <a:latin typeface="Times New Roman" panose="02020603050405020304" pitchFamily="18" charset="0"/>
                <a:cs typeface="Times New Roman" panose="02020603050405020304" pitchFamily="18" charset="0"/>
              </a:rPr>
              <a:t>(0 or 5 points)</a:t>
            </a:r>
          </a:p>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Research is put into the context of the applicant’s professional field at large </a:t>
            </a:r>
            <a:r>
              <a:rPr lang="en-US" sz="2400"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9C3CFFF0-09B9-426A-BB0E-D57138CA91AD}"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43F36E4D-5274-4F3B-84FA-1512BC327B5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66774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Student Research Grant</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 Activities funded:</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Software not available in UNM computer pods or to which the student does not have free access</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Airfare, registration, hotel, shuttle fees, taxi fare, food</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Travel related expenses (which must be out of Albuquerque)</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Supplies, consumables and printing costs</a:t>
            </a:r>
          </a:p>
          <a:p>
            <a:pPr lvl="2">
              <a:buFont typeface="Arial" panose="020B0604020202020204" pitchFamily="34" charset="0"/>
              <a:buChar char="•"/>
            </a:pPr>
            <a:r>
              <a:rPr lang="en-US" sz="1800" dirty="0">
                <a:solidFill>
                  <a:schemeClr val="accent2"/>
                </a:solidFill>
                <a:latin typeface="Times New Roman" panose="02020603050405020304" pitchFamily="18" charset="0"/>
                <a:cs typeface="Times New Roman" panose="02020603050405020304" pitchFamily="18" charset="0"/>
              </a:rPr>
              <a:t>Presentation materials</a:t>
            </a:r>
          </a:p>
          <a:p>
            <a:pPr lvl="2">
              <a:buFont typeface="Arial" panose="020B0604020202020204" pitchFamily="34" charset="0"/>
              <a:buChar char="•"/>
            </a:pPr>
            <a:r>
              <a:rPr lang="en-US" sz="1800" dirty="0">
                <a:solidFill>
                  <a:schemeClr val="accent2"/>
                </a:solidFill>
                <a:latin typeface="Times New Roman" panose="02020603050405020304" pitchFamily="18" charset="0"/>
                <a:cs typeface="Times New Roman" panose="02020603050405020304" pitchFamily="18" charset="0"/>
              </a:rPr>
              <a:t>Data collection</a:t>
            </a:r>
          </a:p>
          <a:p>
            <a:pPr lvl="2">
              <a:buFont typeface="Arial" panose="020B0604020202020204" pitchFamily="34" charset="0"/>
              <a:buChar char="•"/>
            </a:pPr>
            <a:r>
              <a:rPr lang="en-US" sz="1800" dirty="0">
                <a:solidFill>
                  <a:schemeClr val="accent2"/>
                </a:solidFill>
                <a:latin typeface="Times New Roman" panose="02020603050405020304" pitchFamily="18" charset="0"/>
                <a:cs typeface="Times New Roman" panose="02020603050405020304" pitchFamily="18" charset="0"/>
              </a:rPr>
              <a:t>Some types of equipment – </a:t>
            </a:r>
            <a:r>
              <a:rPr lang="en-US" sz="1800" dirty="0" err="1">
                <a:solidFill>
                  <a:schemeClr val="accent2"/>
                </a:solidFill>
                <a:latin typeface="Times New Roman" panose="02020603050405020304" pitchFamily="18" charset="0"/>
                <a:cs typeface="Times New Roman" panose="02020603050405020304" pitchFamily="18" charset="0"/>
              </a:rPr>
              <a:t>e.g</a:t>
            </a:r>
            <a:r>
              <a:rPr lang="en-US" sz="1800" dirty="0">
                <a:solidFill>
                  <a:schemeClr val="accent2"/>
                </a:solidFill>
                <a:latin typeface="Times New Roman" panose="02020603050405020304" pitchFamily="18" charset="0"/>
                <a:cs typeface="Times New Roman" panose="02020603050405020304" pitchFamily="18" charset="0"/>
              </a:rPr>
              <a:t>, camera for recording sessions</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dirty="0"/>
            </a:br>
            <a:br>
              <a:rPr lang="en-US" dirty="0"/>
            </a:br>
            <a:endParaRPr lang="en-US" dirty="0"/>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8F360A74-4B97-4CE4-B7B9-9AE700D89187}" type="datetime4">
              <a:rPr lang="en-US" smtClean="0"/>
              <a:t>August 25, 2021</a:t>
            </a:fld>
            <a:endParaRPr lang="en-US" dirty="0"/>
          </a:p>
        </p:txBody>
      </p:sp>
      <p:sp>
        <p:nvSpPr>
          <p:cNvPr id="7" name="TextBox 6">
            <a:extLst>
              <a:ext uri="{FF2B5EF4-FFF2-40B4-BE49-F238E27FC236}">
                <a16:creationId xmlns:a16="http://schemas.microsoft.com/office/drawing/2014/main" id="{54AE009F-41BD-4AE1-AAC0-3C3F6901129A}"/>
              </a:ext>
            </a:extLst>
          </p:cNvPr>
          <p:cNvSpPr txBox="1"/>
          <p:nvPr/>
        </p:nvSpPr>
        <p:spPr>
          <a:xfrm>
            <a:off x="2186311" y="5232018"/>
            <a:ext cx="7328950" cy="523220"/>
          </a:xfrm>
          <a:prstGeom prst="rect">
            <a:avLst/>
          </a:prstGeom>
          <a:noFill/>
        </p:spPr>
        <p:txBody>
          <a:bodyPr wrap="square" rtlCol="0">
            <a:spAutoFit/>
          </a:bodyPr>
          <a:lstStyle/>
          <a:p>
            <a:pPr algn="ctr"/>
            <a:r>
              <a:rPr lang="en-US" sz="2800" b="1" dirty="0">
                <a:solidFill>
                  <a:schemeClr val="accent2"/>
                </a:solidFill>
                <a:latin typeface="Times New Roman" panose="02020603050405020304" pitchFamily="18" charset="0"/>
                <a:cs typeface="Times New Roman" panose="02020603050405020304" pitchFamily="18" charset="0"/>
              </a:rPr>
              <a:t>Conference at which you are PRESENTING !</a:t>
            </a:r>
          </a:p>
        </p:txBody>
      </p:sp>
      <p:sp>
        <p:nvSpPr>
          <p:cNvPr id="8" name="TextBox 7">
            <a:extLst>
              <a:ext uri="{FF2B5EF4-FFF2-40B4-BE49-F238E27FC236}">
                <a16:creationId xmlns:a16="http://schemas.microsoft.com/office/drawing/2014/main" id="{8D7D4B51-52B7-41EA-A13E-C188FA7D6FD6}"/>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4</a:t>
            </a:fld>
            <a:endParaRPr lang="en-US" sz="1200" b="1" i="1" dirty="0">
              <a:solidFill>
                <a:srgbClr val="C00000"/>
              </a:solidFill>
            </a:endParaRPr>
          </a:p>
        </p:txBody>
      </p:sp>
      <p:pic>
        <p:nvPicPr>
          <p:cNvPr id="9" name="Picture 8">
            <a:extLst>
              <a:ext uri="{FF2B5EF4-FFF2-40B4-BE49-F238E27FC236}">
                <a16:creationId xmlns:a16="http://schemas.microsoft.com/office/drawing/2014/main" id="{946E7FEC-1B13-4FF0-882C-3C478B0A2ED6}"/>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DA4F4ABC-D3C5-469D-B5F7-419B01775888}"/>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441662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Benefits (25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Benefits of research to applicant’s are clearly stated and linked to applicant’s professional development </a:t>
            </a:r>
            <a:r>
              <a:rPr lang="en-US" b="1" dirty="0">
                <a:solidFill>
                  <a:schemeClr val="tx1"/>
                </a:solidFill>
                <a:latin typeface="Times New Roman" panose="02020603050405020304" pitchFamily="18" charset="0"/>
                <a:cs typeface="Times New Roman" panose="02020603050405020304" pitchFamily="18" charset="0"/>
              </a:rPr>
              <a:t>(0-10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Benefits to the University of New Mexico, academic community and the society are clearly stated </a:t>
            </a:r>
            <a:r>
              <a:rPr lang="en-US" b="1" dirty="0">
                <a:solidFill>
                  <a:schemeClr val="tx1"/>
                </a:solidFill>
                <a:latin typeface="Times New Roman" panose="02020603050405020304" pitchFamily="18" charset="0"/>
                <a:cs typeface="Times New Roman" panose="02020603050405020304" pitchFamily="18" charset="0"/>
              </a:rPr>
              <a:t>(0-15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F0399DE-8336-4126-9B12-D63829B3CD5F}"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2450BD66-86E3-4E53-AAED-E8E9973F9A84}"/>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4262744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Composition (10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Writing style is direct, explicit and free of grammatical errors </a:t>
            </a:r>
            <a:r>
              <a:rPr lang="en-US" b="1" dirty="0">
                <a:solidFill>
                  <a:schemeClr val="tx1"/>
                </a:solidFill>
                <a:latin typeface="Times New Roman" panose="02020603050405020304" pitchFamily="18" charset="0"/>
                <a:cs typeface="Times New Roman" panose="02020603050405020304" pitchFamily="18" charset="0"/>
              </a:rPr>
              <a:t>(0-5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Proposal is suitable for general academic audience and technical terms are defined </a:t>
            </a:r>
            <a:r>
              <a:rPr lang="en-US"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EF8BC9E3-7633-4533-BD39-4A49E2621677}"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2A347B2A-ADDE-435A-8905-4076F92B4A00}"/>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314147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Budget (30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Applicant pursued other legitimate sources of funding </a:t>
            </a:r>
            <a:r>
              <a:rPr lang="en-US" b="1" dirty="0">
                <a:solidFill>
                  <a:schemeClr val="tx1"/>
                </a:solidFill>
                <a:latin typeface="Times New Roman" panose="02020603050405020304" pitchFamily="18" charset="0"/>
                <a:cs typeface="Times New Roman" panose="02020603050405020304" pitchFamily="18" charset="0"/>
              </a:rPr>
              <a:t>(0 or 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Sources of funding are shown for each line item in the budget </a:t>
            </a:r>
            <a:r>
              <a:rPr lang="en-US" b="1" dirty="0">
                <a:solidFill>
                  <a:schemeClr val="tx1"/>
                </a:solidFill>
                <a:latin typeface="Times New Roman" panose="02020603050405020304" pitchFamily="18" charset="0"/>
                <a:cs typeface="Times New Roman" panose="02020603050405020304" pitchFamily="18" charset="0"/>
              </a:rPr>
              <a:t>(0 or 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is well researched and complete for the scope of the project (names of facilities, itineraries, etc.) listing all spending related to activity </a:t>
            </a:r>
            <a:r>
              <a:rPr lang="en-US" b="1" dirty="0">
                <a:solidFill>
                  <a:schemeClr val="tx1"/>
                </a:solidFill>
                <a:latin typeface="Times New Roman" panose="02020603050405020304" pitchFamily="18" charset="0"/>
                <a:cs typeface="Times New Roman" panose="02020603050405020304" pitchFamily="18" charset="0"/>
              </a:rPr>
              <a:t>(0-15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choices appear to be economical, and all high cost items are explained </a:t>
            </a:r>
            <a:r>
              <a:rPr lang="en-US"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BBD3DA13-D224-415A-8D56-BCE17089CBE3}"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ED3D5CA8-3300-4E06-8DD6-EB83EA4ED583}"/>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689384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Letter of Recommendation (10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Letter indicates support from faculty of the research project </a:t>
            </a:r>
            <a:r>
              <a:rPr lang="en-US" b="1" dirty="0">
                <a:solidFill>
                  <a:schemeClr val="tx1"/>
                </a:solidFill>
                <a:latin typeface="Times New Roman" panose="02020603050405020304" pitchFamily="18" charset="0"/>
                <a:cs typeface="Times New Roman" panose="02020603050405020304" pitchFamily="18" charset="0"/>
              </a:rPr>
              <a:t>(0-10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FAB69C00-0CE2-4E72-9ED3-2F116589B8EC}"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654" y="3011"/>
            <a:ext cx="1982346" cy="1021828"/>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7EF9A840-FC08-4862-B646-D7410E87F7E5}"/>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659394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F65775-ECFE-444B-8306-B8903DFAA26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Score sheet for New Mexico Research Grant</a:t>
            </a:r>
          </a:p>
        </p:txBody>
      </p:sp>
      <p:sp>
        <p:nvSpPr>
          <p:cNvPr id="8" name="Text Placeholder 7">
            <a:extLst>
              <a:ext uri="{FF2B5EF4-FFF2-40B4-BE49-F238E27FC236}">
                <a16:creationId xmlns:a16="http://schemas.microsoft.com/office/drawing/2014/main" id="{EB4F6DAB-5A39-47C4-8336-C619EBF4EC9E}"/>
              </a:ext>
            </a:extLst>
          </p:cNvPr>
          <p:cNvSpPr>
            <a:spLocks noGrp="1"/>
          </p:cNvSpPr>
          <p:nvPr>
            <p:ph type="body" sz="half" idx="2"/>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High Priority</a:t>
            </a: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0C66FAD-165E-4BE0-8BCD-B8539FBEDE06}" type="datetime4">
              <a:rPr lang="en-US" smtClean="0"/>
              <a:t>August 25, 2021</a:t>
            </a:fld>
            <a:endParaRPr lang="en-US" dirty="0"/>
          </a:p>
        </p:txBody>
      </p:sp>
      <p:sp>
        <p:nvSpPr>
          <p:cNvPr id="3" name="Picture Placeholder 2">
            <a:extLst>
              <a:ext uri="{FF2B5EF4-FFF2-40B4-BE49-F238E27FC236}">
                <a16:creationId xmlns:a16="http://schemas.microsoft.com/office/drawing/2014/main" id="{3A200AD5-4C21-4614-AAFA-62973B85B5F8}"/>
              </a:ext>
            </a:extLst>
          </p:cNvPr>
          <p:cNvSpPr>
            <a:spLocks noGrp="1"/>
          </p:cNvSpPr>
          <p:nvPr>
            <p:ph type="pic" idx="1"/>
          </p:nvPr>
        </p:nvSpPr>
        <p:spPr/>
      </p:sp>
      <p:pic>
        <p:nvPicPr>
          <p:cNvPr id="9" name="Picture Placeholder 12">
            <a:extLst>
              <a:ext uri="{FF2B5EF4-FFF2-40B4-BE49-F238E27FC236}">
                <a16:creationId xmlns:a16="http://schemas.microsoft.com/office/drawing/2014/main" id="{94C72EAA-C797-48B4-9F10-C7124D8DD250}"/>
              </a:ext>
            </a:extLst>
          </p:cNvPr>
          <p:cNvPicPr>
            <a:picLocks noChangeAspect="1"/>
          </p:cNvPicPr>
          <p:nvPr/>
        </p:nvPicPr>
        <p:blipFill>
          <a:blip r:embed="rId3"/>
          <a:srcRect t="13770" b="13770"/>
          <a:stretch>
            <a:fillRect/>
          </a:stretch>
        </p:blipFill>
        <p:spPr>
          <a:xfrm>
            <a:off x="0" y="-92213"/>
            <a:ext cx="12192000" cy="5300663"/>
          </a:xfrm>
          <a:prstGeom prst="rect">
            <a:avLst/>
          </a:prstGeom>
          <a:blipFill>
            <a:blip r:embed="rId4"/>
            <a:stretch>
              <a:fillRect/>
            </a:stretch>
          </a:blipFill>
        </p:spPr>
      </p:pic>
      <p:sp>
        <p:nvSpPr>
          <p:cNvPr id="7" name="Slide Number Placeholder 6">
            <a:extLst>
              <a:ext uri="{FF2B5EF4-FFF2-40B4-BE49-F238E27FC236}">
                <a16:creationId xmlns:a16="http://schemas.microsoft.com/office/drawing/2014/main" id="{9F76FDA7-9E86-43C2-865B-92FF8B066DFB}"/>
              </a:ext>
            </a:extLst>
          </p:cNvPr>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2253990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Scoresheet overview</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Background </a:t>
            </a:r>
            <a:r>
              <a:rPr lang="en-US" sz="3200" b="1" dirty="0">
                <a:solidFill>
                  <a:schemeClr val="tx1"/>
                </a:solidFill>
                <a:latin typeface="Times New Roman" panose="02020603050405020304" pitchFamily="18" charset="0"/>
                <a:cs typeface="Times New Roman" panose="02020603050405020304" pitchFamily="18" charset="0"/>
              </a:rPr>
              <a:t>(25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Benefits </a:t>
            </a:r>
            <a:r>
              <a:rPr lang="en-US" sz="3200" b="1" dirty="0">
                <a:solidFill>
                  <a:schemeClr val="tx1"/>
                </a:solidFill>
                <a:latin typeface="Times New Roman" panose="02020603050405020304" pitchFamily="18" charset="0"/>
                <a:cs typeface="Times New Roman" panose="02020603050405020304" pitchFamily="18" charset="0"/>
              </a:rPr>
              <a:t>(35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Composition </a:t>
            </a:r>
            <a:r>
              <a:rPr lang="en-US" sz="3200" b="1" dirty="0">
                <a:solidFill>
                  <a:schemeClr val="tx1"/>
                </a:solidFill>
                <a:latin typeface="Times New Roman" panose="02020603050405020304" pitchFamily="18" charset="0"/>
                <a:cs typeface="Times New Roman" panose="02020603050405020304" pitchFamily="18" charset="0"/>
              </a:rPr>
              <a:t>(10 points) </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Budget </a:t>
            </a:r>
            <a:r>
              <a:rPr lang="en-US" sz="3200" b="1" dirty="0">
                <a:solidFill>
                  <a:schemeClr val="tx1"/>
                </a:solidFill>
                <a:latin typeface="Times New Roman" panose="02020603050405020304" pitchFamily="18" charset="0"/>
                <a:cs typeface="Times New Roman" panose="02020603050405020304" pitchFamily="18" charset="0"/>
              </a:rPr>
              <a:t>(30 points)</a:t>
            </a:r>
          </a:p>
          <a:p>
            <a:pPr lvl="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Letter of Recommendation </a:t>
            </a:r>
            <a:r>
              <a:rPr lang="en-US" sz="3200" b="1" dirty="0">
                <a:solidFill>
                  <a:schemeClr val="tx1"/>
                </a:solidFill>
                <a:latin typeface="Times New Roman" panose="02020603050405020304" pitchFamily="18" charset="0"/>
                <a:cs typeface="Times New Roman" panose="02020603050405020304" pitchFamily="18" charset="0"/>
              </a:rPr>
              <a:t>(20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24601D45-6AA0-4DCE-9155-7B39986C3926}" type="datetime4">
              <a:rPr lang="en-US" smtClean="0"/>
              <a:t>August 25, 2021</a:t>
            </a:fld>
            <a:endParaRPr lang="en-US" dirty="0"/>
          </a:p>
        </p:txBody>
      </p:sp>
      <p:pic>
        <p:nvPicPr>
          <p:cNvPr id="6" name="Picture 5">
            <a:extLst>
              <a:ext uri="{FF2B5EF4-FFF2-40B4-BE49-F238E27FC236}">
                <a16:creationId xmlns:a16="http://schemas.microsoft.com/office/drawing/2014/main" id="{463FD7AC-426A-4010-BA46-A30A292D0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TextBox 6">
            <a:extLst>
              <a:ext uri="{FF2B5EF4-FFF2-40B4-BE49-F238E27FC236}">
                <a16:creationId xmlns:a16="http://schemas.microsoft.com/office/drawing/2014/main" id="{B8A866F4-75D8-4E77-8CDF-DE7C58ACF669}"/>
              </a:ext>
            </a:extLst>
          </p:cNvPr>
          <p:cNvSpPr txBox="1"/>
          <p:nvPr/>
        </p:nvSpPr>
        <p:spPr>
          <a:xfrm>
            <a:off x="3482971" y="4998003"/>
            <a:ext cx="547952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1100 WORDS ONLY!</a:t>
            </a:r>
          </a:p>
        </p:txBody>
      </p:sp>
      <p:sp>
        <p:nvSpPr>
          <p:cNvPr id="8" name="Slide Number Placeholder 7">
            <a:extLst>
              <a:ext uri="{FF2B5EF4-FFF2-40B4-BE49-F238E27FC236}">
                <a16:creationId xmlns:a16="http://schemas.microsoft.com/office/drawing/2014/main" id="{F8192A61-9998-44DB-AE4A-E5B27D9E74EE}"/>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4021910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Background (25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Research is described in detail </a:t>
            </a:r>
            <a:r>
              <a:rPr lang="en-US" sz="2400" b="1" dirty="0">
                <a:solidFill>
                  <a:schemeClr val="tx1"/>
                </a:solidFill>
                <a:latin typeface="Times New Roman" panose="02020603050405020304" pitchFamily="18" charset="0"/>
                <a:cs typeface="Times New Roman" panose="02020603050405020304" pitchFamily="18" charset="0"/>
              </a:rPr>
              <a:t>(0-10 points)</a:t>
            </a:r>
          </a:p>
          <a:p>
            <a:pPr lvl="1">
              <a:buFont typeface="Arial" panose="020B0604020202020204" pitchFamily="34" charset="0"/>
              <a:buChar char="•"/>
            </a:pPr>
            <a:r>
              <a:rPr lang="en-US" sz="1600" i="1" dirty="0">
                <a:solidFill>
                  <a:schemeClr val="accent2"/>
                </a:solidFill>
                <a:latin typeface="Times New Roman" panose="02020603050405020304" pitchFamily="18" charset="0"/>
                <a:cs typeface="Times New Roman" panose="02020603050405020304" pitchFamily="18" charset="0"/>
              </a:rPr>
              <a:t>What the applicant will do, when and where is the research happening, and why it is necessary for the applicant’s interests</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Applicant’s academic or professional interests and stage in degree program are clearly stated and explicitly linked to the applicant’s current and future goals </a:t>
            </a:r>
            <a:r>
              <a:rPr lang="en-US" sz="2400" b="1" dirty="0">
                <a:solidFill>
                  <a:schemeClr val="tx1"/>
                </a:solidFill>
                <a:latin typeface="Times New Roman" panose="02020603050405020304" pitchFamily="18" charset="0"/>
                <a:cs typeface="Times New Roman" panose="02020603050405020304" pitchFamily="18" charset="0"/>
              </a:rPr>
              <a:t>(0-5 points)</a:t>
            </a:r>
          </a:p>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Research is put into the context of the applicant’s professional field at large </a:t>
            </a:r>
            <a:r>
              <a:rPr lang="en-US" sz="2400"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C7ADB2A3-463C-4BD0-9C2E-E0CB9A8EF4DB}"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3AC2B649-8ADD-459B-8716-186BA6994E8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722254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Benefits (35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Benefits of research to applicant’s are clearly stated and linked to applicant’s professional development </a:t>
            </a:r>
            <a:r>
              <a:rPr lang="en-US" b="1" dirty="0">
                <a:solidFill>
                  <a:schemeClr val="tx1"/>
                </a:solidFill>
                <a:latin typeface="Times New Roman" panose="02020603050405020304" pitchFamily="18" charset="0"/>
                <a:cs typeface="Times New Roman" panose="02020603050405020304" pitchFamily="18" charset="0"/>
              </a:rPr>
              <a:t>(0-10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Benefits to the University of New Mexico, academic community and the society are clearly stated </a:t>
            </a:r>
            <a:r>
              <a:rPr lang="en-US" b="1" dirty="0">
                <a:solidFill>
                  <a:schemeClr val="tx1"/>
                </a:solidFill>
                <a:latin typeface="Times New Roman" panose="02020603050405020304" pitchFamily="18" charset="0"/>
                <a:cs typeface="Times New Roman" panose="02020603050405020304" pitchFamily="18" charset="0"/>
              </a:rPr>
              <a:t>(0-15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Benefits to New Mexican communities are clearly explained </a:t>
            </a:r>
            <a:r>
              <a:rPr lang="en-US" b="1" dirty="0">
                <a:solidFill>
                  <a:schemeClr val="tx1"/>
                </a:solidFill>
                <a:latin typeface="Times New Roman" panose="02020603050405020304" pitchFamily="18" charset="0"/>
                <a:cs typeface="Times New Roman" panose="02020603050405020304" pitchFamily="18" charset="0"/>
              </a:rPr>
              <a:t>(0-10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97876FB-6676-46EA-A572-DC87CDBBD9A9}"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2346FA73-C041-4C48-959A-0F013CBCEF39}"/>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883182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Composition (10 points)</a:t>
            </a:r>
          </a:p>
        </p:txBody>
      </p:sp>
      <p:sp>
        <p:nvSpPr>
          <p:cNvPr id="3" name="Content Placeholder 2"/>
          <p:cNvSpPr>
            <a:spLocks noGrp="1"/>
          </p:cNvSpPr>
          <p:nvPr>
            <p:ph idx="1"/>
          </p:nvPr>
        </p:nvSpPr>
        <p:spPr/>
        <p:txBody>
          <a:bodyPr>
            <a:normAutofit/>
          </a:bodyPr>
          <a:lstStyle/>
          <a:p>
            <a:pPr marL="0" lvl="0" indent="0">
              <a:buNone/>
            </a:pPr>
            <a:r>
              <a:rPr lang="en-US" dirty="0">
                <a:solidFill>
                  <a:schemeClr val="tx1"/>
                </a:solidFill>
                <a:latin typeface="Times New Roman" panose="02020603050405020304" pitchFamily="18" charset="0"/>
                <a:cs typeface="Times New Roman" panose="02020603050405020304" pitchFamily="18" charset="0"/>
              </a:rPr>
              <a:t> </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Writing style is direct, explicit and free of grammatical errors </a:t>
            </a:r>
            <a:r>
              <a:rPr lang="en-US" sz="2400" b="1" dirty="0">
                <a:solidFill>
                  <a:schemeClr val="tx1"/>
                </a:solidFill>
                <a:latin typeface="Times New Roman" panose="02020603050405020304" pitchFamily="18" charset="0"/>
                <a:cs typeface="Times New Roman" panose="02020603050405020304" pitchFamily="18" charset="0"/>
              </a:rPr>
              <a:t>(0-5 points)</a:t>
            </a:r>
          </a:p>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Proposal is suitable for general academic audience and technical terms are defined </a:t>
            </a:r>
            <a:r>
              <a:rPr lang="en-US" sz="2400"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E7ACEE91-7708-4555-A14E-E2DF10263F74}"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A4626AB5-B44F-451A-8F3C-1092F0334E3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175418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Budget (30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Applicant pursued other legitimate sources of funding </a:t>
            </a:r>
            <a:r>
              <a:rPr lang="en-US" b="1" dirty="0">
                <a:solidFill>
                  <a:schemeClr val="tx1"/>
                </a:solidFill>
                <a:latin typeface="Times New Roman" panose="02020603050405020304" pitchFamily="18" charset="0"/>
                <a:cs typeface="Times New Roman" panose="02020603050405020304" pitchFamily="18" charset="0"/>
              </a:rPr>
              <a:t>(0 or 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Sources of funding are shown for each line item in the budget </a:t>
            </a:r>
            <a:r>
              <a:rPr lang="en-US" b="1" dirty="0">
                <a:solidFill>
                  <a:schemeClr val="tx1"/>
                </a:solidFill>
                <a:latin typeface="Times New Roman" panose="02020603050405020304" pitchFamily="18" charset="0"/>
                <a:cs typeface="Times New Roman" panose="02020603050405020304" pitchFamily="18" charset="0"/>
              </a:rPr>
              <a:t>(0 or 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is well researched and complete for the scope of the project (names of facilities, itineraries, etc.) listing all spending related to activity </a:t>
            </a:r>
            <a:r>
              <a:rPr lang="en-US" b="1" dirty="0">
                <a:solidFill>
                  <a:schemeClr val="tx1"/>
                </a:solidFill>
                <a:latin typeface="Times New Roman" panose="02020603050405020304" pitchFamily="18" charset="0"/>
                <a:cs typeface="Times New Roman" panose="02020603050405020304" pitchFamily="18" charset="0"/>
              </a:rPr>
              <a:t>(0-15 points)</a:t>
            </a:r>
          </a:p>
          <a:p>
            <a:pPr lv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Budget choices appear to be economical, and all high cost items are explained </a:t>
            </a:r>
            <a:r>
              <a:rPr lang="en-US" b="1" dirty="0">
                <a:solidFill>
                  <a:schemeClr val="tx1"/>
                </a:solidFill>
                <a:latin typeface="Times New Roman" panose="02020603050405020304" pitchFamily="18" charset="0"/>
                <a:cs typeface="Times New Roman" panose="02020603050405020304" pitchFamily="18" charset="0"/>
              </a:rPr>
              <a:t>(0-5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22AB91C-5A5F-448C-8346-C97FDD4C675D}"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84" y="3010"/>
            <a:ext cx="2532916" cy="1305627"/>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CFC8D276-20C3-4B47-88E9-D898BD586D3F}"/>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93692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Student Research Grant</a:t>
            </a:r>
          </a:p>
        </p:txBody>
      </p:sp>
      <p:sp>
        <p:nvSpPr>
          <p:cNvPr id="3" name="Content Placeholder 2"/>
          <p:cNvSpPr>
            <a:spLocks noGrp="1"/>
          </p:cNvSpPr>
          <p:nvPr>
            <p:ph idx="1"/>
          </p:nvPr>
        </p:nvSpPr>
        <p:spPr>
          <a:xfrm>
            <a:off x="1097280" y="1845734"/>
            <a:ext cx="5807103" cy="4023360"/>
          </a:xfrm>
        </p:spPr>
        <p:txBody>
          <a:bodyPr/>
          <a:lstStyle/>
          <a:p>
            <a:pP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 Activities NOT funded:</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Salaries, tuition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Organization fees or social function costs</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Travel, room or board for any event whose purpose is not the development or dissemination of student's research.</a:t>
            </a:r>
          </a:p>
          <a:p>
            <a:pPr lvl="1">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FAA5A11-98CF-4BA4-BBE6-A3E01917E831}" type="datetime4">
              <a:rPr lang="en-US" smtClean="0"/>
              <a:t>August 25, 2021</a:t>
            </a:fld>
            <a:endParaRPr lang="en-US" dirty="0"/>
          </a:p>
        </p:txBody>
      </p:sp>
      <p:sp>
        <p:nvSpPr>
          <p:cNvPr id="7" name="TextBox 6">
            <a:extLst>
              <a:ext uri="{FF2B5EF4-FFF2-40B4-BE49-F238E27FC236}">
                <a16:creationId xmlns:a16="http://schemas.microsoft.com/office/drawing/2014/main" id="{7C76D0CB-4061-4015-A94F-B88BC1619F21}"/>
              </a:ext>
            </a:extLst>
          </p:cNvPr>
          <p:cNvSpPr txBox="1"/>
          <p:nvPr/>
        </p:nvSpPr>
        <p:spPr>
          <a:xfrm>
            <a:off x="2330134" y="5162994"/>
            <a:ext cx="7328950" cy="523220"/>
          </a:xfrm>
          <a:prstGeom prst="rect">
            <a:avLst/>
          </a:prstGeom>
          <a:noFill/>
        </p:spPr>
        <p:txBody>
          <a:bodyPr wrap="square" rtlCol="0">
            <a:spAutoFit/>
          </a:bodyPr>
          <a:lstStyle/>
          <a:p>
            <a:pPr algn="ctr"/>
            <a:r>
              <a:rPr lang="en-US" sz="2800" b="1" dirty="0">
                <a:solidFill>
                  <a:schemeClr val="accent2"/>
                </a:solidFill>
                <a:latin typeface="Times New Roman" panose="02020603050405020304" pitchFamily="18" charset="0"/>
                <a:cs typeface="Times New Roman" panose="02020603050405020304" pitchFamily="18" charset="0"/>
              </a:rPr>
              <a:t>Conference at which you are PRESENTING !</a:t>
            </a:r>
          </a:p>
        </p:txBody>
      </p:sp>
      <p:pic>
        <p:nvPicPr>
          <p:cNvPr id="11" name="Picture 10">
            <a:extLst>
              <a:ext uri="{FF2B5EF4-FFF2-40B4-BE49-F238E27FC236}">
                <a16:creationId xmlns:a16="http://schemas.microsoft.com/office/drawing/2014/main" id="{7DB8494B-1C8D-4F4E-9CE6-86DE03743F0F}"/>
              </a:ext>
            </a:extLst>
          </p:cNvPr>
          <p:cNvPicPr>
            <a:picLocks noChangeAspect="1"/>
          </p:cNvPicPr>
          <p:nvPr/>
        </p:nvPicPr>
        <p:blipFill>
          <a:blip r:embed="rId3"/>
          <a:stretch>
            <a:fillRect/>
          </a:stretch>
        </p:blipFill>
        <p:spPr>
          <a:xfrm>
            <a:off x="7006589" y="2020493"/>
            <a:ext cx="4903733" cy="2756937"/>
          </a:xfrm>
          <a:prstGeom prst="rect">
            <a:avLst/>
          </a:prstGeom>
        </p:spPr>
      </p:pic>
      <p:pic>
        <p:nvPicPr>
          <p:cNvPr id="10" name="Picture 9">
            <a:extLst>
              <a:ext uri="{FF2B5EF4-FFF2-40B4-BE49-F238E27FC236}">
                <a16:creationId xmlns:a16="http://schemas.microsoft.com/office/drawing/2014/main" id="{4463ADE6-47AC-4A2B-B40C-ABB5C3B43A9B}"/>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2" name="TextBox 11">
            <a:extLst>
              <a:ext uri="{FF2B5EF4-FFF2-40B4-BE49-F238E27FC236}">
                <a16:creationId xmlns:a16="http://schemas.microsoft.com/office/drawing/2014/main" id="{1347AC9C-EB1B-48FA-AEFD-B7700DB59D70}"/>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BC1AF850-17DD-4C76-AA31-3DF01B1834D7}"/>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4290504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Letter of Recommendation (20 points)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Letter indicates support from faculty of the research project </a:t>
            </a:r>
            <a:r>
              <a:rPr lang="en-US" sz="2400" b="1" dirty="0">
                <a:solidFill>
                  <a:schemeClr val="tx1"/>
                </a:solidFill>
                <a:latin typeface="Times New Roman" panose="02020603050405020304" pitchFamily="18" charset="0"/>
                <a:cs typeface="Times New Roman" panose="02020603050405020304" pitchFamily="18" charset="0"/>
              </a:rPr>
              <a:t>(0-10 points)</a:t>
            </a:r>
          </a:p>
          <a:p>
            <a:pPr lv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Letter from New Mexico agency that articulates collaboration between applicant and state agency; state agency representative indicates support of the project </a:t>
            </a:r>
            <a:r>
              <a:rPr lang="en-US" sz="2400" b="1" dirty="0">
                <a:solidFill>
                  <a:schemeClr val="tx1"/>
                </a:solidFill>
                <a:latin typeface="Times New Roman" panose="02020603050405020304" pitchFamily="18" charset="0"/>
                <a:cs typeface="Times New Roman" panose="02020603050405020304" pitchFamily="18" charset="0"/>
              </a:rPr>
              <a:t>(0-10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87AD073-2DAD-4780-A4C9-76D593F7671F}" type="datetime4">
              <a:rPr lang="en-US" smtClean="0"/>
              <a:t>August 25, 2021</a:t>
            </a:fld>
            <a:endParaRPr lang="en-US" dirty="0"/>
          </a:p>
        </p:txBody>
      </p:sp>
      <p:pic>
        <p:nvPicPr>
          <p:cNvPr id="6" name="Picture 5">
            <a:extLst>
              <a:ext uri="{FF2B5EF4-FFF2-40B4-BE49-F238E27FC236}">
                <a16:creationId xmlns:a16="http://schemas.microsoft.com/office/drawing/2014/main" id="{B8FE5BC1-D9BC-4FDD-8431-42188B64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654" y="3011"/>
            <a:ext cx="1982346" cy="1021828"/>
          </a:xfrm>
          <a:prstGeom prst="rect">
            <a:avLst/>
          </a:prstGeom>
          <a:solidFill>
            <a:schemeClr val="bg1">
              <a:lumMod val="85000"/>
              <a:alpha val="23000"/>
            </a:schemeClr>
          </a:solidFill>
        </p:spPr>
      </p:pic>
      <p:sp>
        <p:nvSpPr>
          <p:cNvPr id="7" name="Slide Number Placeholder 6">
            <a:extLst>
              <a:ext uri="{FF2B5EF4-FFF2-40B4-BE49-F238E27FC236}">
                <a16:creationId xmlns:a16="http://schemas.microsoft.com/office/drawing/2014/main" id="{15C0B605-F763-4940-A697-138326F3D315}"/>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041639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Helpful tips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KNOW YOUR AUDIENCE:</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Per the GPSA Bylaws, all grant submissions are scored by three other graduate students:</a:t>
            </a:r>
          </a:p>
          <a:p>
            <a:pPr lvl="2">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One from within your perspective</a:t>
            </a:r>
          </a:p>
          <a:p>
            <a:pPr lvl="2">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One from outside of your perspective</a:t>
            </a:r>
          </a:p>
          <a:p>
            <a:pPr lvl="2">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 A third determined at random</a:t>
            </a:r>
          </a:p>
          <a:p>
            <a:pP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a:p>
            <a:pPr marL="384048" lvl="2" indent="0">
              <a:buNone/>
            </a:pPr>
            <a:endParaRPr lang="en-US" sz="18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89CA60DD-9ED6-4D94-B850-D988F2F63E53}" type="datetime4">
              <a:rPr lang="en-US" smtClean="0"/>
              <a:t>August 25, 2021</a:t>
            </a:fld>
            <a:endParaRPr lang="en-US" dirty="0"/>
          </a:p>
        </p:txBody>
      </p:sp>
      <p:pic>
        <p:nvPicPr>
          <p:cNvPr id="7" name="Picture 6">
            <a:extLst>
              <a:ext uri="{FF2B5EF4-FFF2-40B4-BE49-F238E27FC236}">
                <a16:creationId xmlns:a16="http://schemas.microsoft.com/office/drawing/2014/main" id="{5606CE74-419D-48B6-82EC-73D71AF043CE}"/>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32F41588-F9F3-4EA3-B032-DE98348E2552}"/>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51</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F22E52ED-74DC-430B-8D6A-2B3BC48FB907}"/>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071474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Perspectives</a:t>
            </a:r>
          </a:p>
        </p:txBody>
      </p:sp>
      <p:sp>
        <p:nvSpPr>
          <p:cNvPr id="3" name="Content Placeholder 2"/>
          <p:cNvSpPr>
            <a:spLocks noGrp="1"/>
          </p:cNvSpPr>
          <p:nvPr>
            <p:ph idx="1"/>
          </p:nvPr>
        </p:nvSpPr>
        <p:spPr/>
        <p:txBody>
          <a:bodyPr>
            <a:normAutofit fontScale="62500" lnSpcReduction="20000"/>
          </a:bodyPr>
          <a:lstStyle/>
          <a:p>
            <a:pPr>
              <a:lnSpc>
                <a:spcPct val="100000"/>
              </a:lnSpc>
              <a:spcBef>
                <a:spcPts val="0"/>
              </a:spcBef>
              <a:spcAft>
                <a:spcPts val="0"/>
              </a:spcAft>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Fine Arts &amp; Design (FAD): </a:t>
            </a:r>
            <a:r>
              <a:rPr lang="en-US" sz="2400" kern="0" dirty="0">
                <a:solidFill>
                  <a:schemeClr val="tx1"/>
                </a:solidFill>
                <a:latin typeface="Times New Roman" panose="02020603050405020304" pitchFamily="18" charset="0"/>
                <a:cs typeface="Times New Roman" panose="02020603050405020304" pitchFamily="18" charset="0"/>
              </a:rPr>
              <a:t>Applies to any creative arts whose products are to be appreciated primarily or solely for their artistic, aesthetic or intellectual content. Examples: Studio Art, Music, Theatre, Dance, Film, Creative Production</a:t>
            </a:r>
          </a:p>
          <a:p>
            <a:pPr>
              <a:lnSpc>
                <a:spcPct val="100000"/>
              </a:lnSpc>
              <a:spcBef>
                <a:spcPts val="0"/>
              </a:spcBef>
              <a:spcAft>
                <a:spcPts val="0"/>
              </a:spcAft>
              <a:buFont typeface="Arial" panose="020B0604020202020204" pitchFamily="34" charset="0"/>
              <a:buChar char="•"/>
            </a:pPr>
            <a:endParaRPr lang="en-US" sz="2400" kern="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Humanities (HUM): </a:t>
            </a:r>
            <a:r>
              <a:rPr lang="en-US" sz="2400" kern="0" dirty="0">
                <a:solidFill>
                  <a:schemeClr val="tx1"/>
                </a:solidFill>
                <a:latin typeface="Times New Roman" panose="02020603050405020304" pitchFamily="18" charset="0"/>
                <a:cs typeface="Times New Roman" panose="02020603050405020304" pitchFamily="18" charset="0"/>
              </a:rPr>
              <a:t>Applies to academic disciplines that study aspects of human society and culture, or process and document the human experience. Examples: Ancient and Modern Languages, Literature, Philosophy, Geography, History, Religion</a:t>
            </a:r>
          </a:p>
          <a:p>
            <a:pPr>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Social Sciences (SOS): </a:t>
            </a:r>
            <a:r>
              <a:rPr lang="en-US" sz="2400" dirty="0">
                <a:solidFill>
                  <a:schemeClr val="tx1"/>
                </a:solidFill>
                <a:latin typeface="Times New Roman" panose="02020603050405020304" pitchFamily="18" charset="0"/>
                <a:cs typeface="Times New Roman" panose="02020603050405020304" pitchFamily="18" charset="0"/>
              </a:rPr>
              <a:t>Applies to disciplines dealing with the institutions and functioning of human society, or with a particular phase or aspect of human society. Examples: Economics, Business, Management, Public Administration, Public Policy, Law, Political Science </a:t>
            </a:r>
            <a:endParaRPr lang="en-US" sz="2400" b="1"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Behavioral Sciences (BES): </a:t>
            </a:r>
            <a:r>
              <a:rPr lang="en-US" sz="2400" dirty="0">
                <a:solidFill>
                  <a:schemeClr val="tx1"/>
                </a:solidFill>
                <a:latin typeface="Times New Roman" panose="02020603050405020304" pitchFamily="18" charset="0"/>
                <a:cs typeface="Times New Roman" panose="02020603050405020304" pitchFamily="18" charset="0"/>
              </a:rPr>
              <a:t>Applies to disciplines dealing primarily with human action, and often seeks to generalize about human behavior in society. Examples: Psychology, Sociology, Education, Anthropology, Women Studies, Communication.</a:t>
            </a:r>
          </a:p>
          <a:p>
            <a:pPr>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Natural Sciences (NAS): </a:t>
            </a:r>
            <a:r>
              <a:rPr lang="en-US" sz="2400" dirty="0">
                <a:solidFill>
                  <a:schemeClr val="tx1"/>
                </a:solidFill>
                <a:latin typeface="Times New Roman" panose="02020603050405020304" pitchFamily="18" charset="0"/>
                <a:cs typeface="Times New Roman" panose="02020603050405020304" pitchFamily="18" charset="0"/>
              </a:rPr>
              <a:t>Applies to sciences that deal with matter, energy, or the physical world, and their interrelations and transformations or with objectively measurable phenomena. Examples: Biology, Chemistry, Earth Sciences, Astronomy, Physics.</a:t>
            </a:r>
          </a:p>
          <a:p>
            <a:pPr>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Formal Sciences (FOS): </a:t>
            </a:r>
            <a:r>
              <a:rPr lang="en-US" sz="2400" dirty="0">
                <a:solidFill>
                  <a:schemeClr val="tx1"/>
                </a:solidFill>
                <a:latin typeface="Times New Roman" panose="02020603050405020304" pitchFamily="18" charset="0"/>
                <a:cs typeface="Times New Roman" panose="02020603050405020304" pitchFamily="18" charset="0"/>
              </a:rPr>
              <a:t>Applies to disciplines concerned with theoretical formal systems, and the theoretical branches of computer science. Examples: Computer Science, Math, Geometry, Statistics, Logic, Information Theory, Systems Theory, Linguistics.</a:t>
            </a:r>
          </a:p>
          <a:p>
            <a:pPr>
              <a:buFont typeface="Arial" panose="020B0604020202020204" pitchFamily="34" charset="0"/>
              <a:buChar char="•"/>
            </a:pPr>
            <a:r>
              <a:rPr lang="en-US" sz="2400" b="1" dirty="0">
                <a:solidFill>
                  <a:schemeClr val="accent2"/>
                </a:solidFill>
                <a:latin typeface="Times New Roman" panose="02020603050405020304" pitchFamily="18" charset="0"/>
                <a:cs typeface="Times New Roman" panose="02020603050405020304" pitchFamily="18" charset="0"/>
              </a:rPr>
              <a:t> Applied Sciences (APS): </a:t>
            </a:r>
            <a:r>
              <a:rPr lang="en-US" sz="2400" dirty="0">
                <a:solidFill>
                  <a:schemeClr val="tx1"/>
                </a:solidFill>
                <a:latin typeface="Times New Roman" panose="02020603050405020304" pitchFamily="18" charset="0"/>
                <a:cs typeface="Times New Roman" panose="02020603050405020304" pitchFamily="18" charset="0"/>
              </a:rPr>
              <a:t>Applies to disciplines that apply scientific knowledge to practical problems. Examples: Medicine and Health Sciences, Engineering.</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D6F4662-E7FD-4F5D-BBA9-25B76A39F88F}" type="datetime4">
              <a:rPr lang="en-US" smtClean="0"/>
              <a:t>August 25, 2021</a:t>
            </a:fld>
            <a:endParaRPr lang="en-US" dirty="0"/>
          </a:p>
        </p:txBody>
      </p:sp>
      <p:pic>
        <p:nvPicPr>
          <p:cNvPr id="7" name="Picture 6">
            <a:extLst>
              <a:ext uri="{FF2B5EF4-FFF2-40B4-BE49-F238E27FC236}">
                <a16:creationId xmlns:a16="http://schemas.microsoft.com/office/drawing/2014/main" id="{AA5FE88F-A8A1-409A-845F-B41B57D57D9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F6E84A7B-A8D7-42D7-96A2-C0E2CF60FD7E}"/>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52</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A805F0DC-2373-47D2-B279-ACAC54E69ED0}"/>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42857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Helpful tips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Paint a clear picture of who you are and why you are seeking funding</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Give specific, vivid details on why you are attending a conference </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State why attending this conference is important </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Avoid field-specific and technical jargon</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30C268E6-3BF6-4812-AC61-8E404EFB4A63}" type="datetime4">
              <a:rPr lang="en-US" smtClean="0"/>
              <a:t>August 25, 2021</a:t>
            </a:fld>
            <a:endParaRPr lang="en-US" dirty="0"/>
          </a:p>
        </p:txBody>
      </p:sp>
      <p:pic>
        <p:nvPicPr>
          <p:cNvPr id="7" name="Picture 6">
            <a:extLst>
              <a:ext uri="{FF2B5EF4-FFF2-40B4-BE49-F238E27FC236}">
                <a16:creationId xmlns:a16="http://schemas.microsoft.com/office/drawing/2014/main" id="{69EE20C8-A237-4E10-867B-B935A816ECE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9B7B6764-F81C-4BA5-B1DB-9A40A56E5741}"/>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53</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3DE14BDF-D856-41C6-B947-08C139349BD4}"/>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560875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Helpful tips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Answer </a:t>
            </a:r>
            <a:r>
              <a:rPr lang="en-US" sz="2800" b="1" dirty="0">
                <a:solidFill>
                  <a:schemeClr val="tx1"/>
                </a:solidFill>
                <a:latin typeface="Times New Roman" panose="02020603050405020304" pitchFamily="18" charset="0"/>
                <a:cs typeface="Times New Roman" panose="02020603050405020304" pitchFamily="18" charset="0"/>
              </a:rPr>
              <a:t>all</a:t>
            </a:r>
            <a:r>
              <a:rPr lang="en-US" sz="2800" dirty="0">
                <a:solidFill>
                  <a:schemeClr val="tx1"/>
                </a:solidFill>
                <a:latin typeface="Times New Roman" panose="02020603050405020304" pitchFamily="18" charset="0"/>
                <a:cs typeface="Times New Roman" panose="02020603050405020304" pitchFamily="18" charset="0"/>
              </a:rPr>
              <a:t> of the scoresheet requirements:</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Background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Benefits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Composition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Budget </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Review and revise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Narrative flow</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Grammar (when in doubt, check Purdue Owl at </a:t>
            </a:r>
            <a:r>
              <a:rPr lang="en-US" sz="24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https://owl.english.purdue.edu/</a:t>
            </a:r>
            <a:r>
              <a:rPr lang="en-US" sz="2400" dirty="0">
                <a:solidFill>
                  <a:schemeClr val="tx1"/>
                </a:solidFill>
                <a:latin typeface="Times New Roman" panose="02020603050405020304" pitchFamily="18" charset="0"/>
                <a:cs typeface="Times New Roman" panose="02020603050405020304" pitchFamily="18" charset="0"/>
              </a:rPr>
              <a:t> or schedule a free appointment with a  volunteer editor at the GRC - 505-277-1407)</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4687EE4-ABBC-4A01-97EE-A19285981897}" type="datetime4">
              <a:rPr lang="en-US" smtClean="0"/>
              <a:t>August 25, 2021</a:t>
            </a:fld>
            <a:endParaRPr lang="en-US" dirty="0"/>
          </a:p>
        </p:txBody>
      </p:sp>
      <p:pic>
        <p:nvPicPr>
          <p:cNvPr id="7" name="Picture 6">
            <a:extLst>
              <a:ext uri="{FF2B5EF4-FFF2-40B4-BE49-F238E27FC236}">
                <a16:creationId xmlns:a16="http://schemas.microsoft.com/office/drawing/2014/main" id="{96CE2DB2-474F-4B0B-BCAB-1F78BF0A3F45}"/>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278619B-78B8-429F-A4F1-E79692638F7E}"/>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54</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EB627E17-AE8B-44BA-B6E8-AA4F2DE6648A}"/>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312782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Helpful tips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Write for a general academic audience </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Avoid jargon and define all terms </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Make sure proposal is free of grammatical and spelling errors </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Find someone to proofread (Seriously!)</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Peer in department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Peer outside department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Peer who has received a grant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Graduate Resource Center (GRC) </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A385782-AB53-4EB3-AE85-1EC14E96C670}" type="datetime4">
              <a:rPr lang="en-US" smtClean="0"/>
              <a:t>August 25, 2021</a:t>
            </a:fld>
            <a:endParaRPr lang="en-US" dirty="0"/>
          </a:p>
        </p:txBody>
      </p:sp>
      <p:pic>
        <p:nvPicPr>
          <p:cNvPr id="8" name="Picture 7" descr="A close up of a sign&#10;&#10;Description automatically generated">
            <a:extLst>
              <a:ext uri="{FF2B5EF4-FFF2-40B4-BE49-F238E27FC236}">
                <a16:creationId xmlns:a16="http://schemas.microsoft.com/office/drawing/2014/main" id="{54E70AC1-D2D8-488E-A912-35E89BB25284}"/>
              </a:ext>
            </a:extLst>
          </p:cNvPr>
          <p:cNvPicPr>
            <a:picLocks noChangeAspect="1"/>
          </p:cNvPicPr>
          <p:nvPr/>
        </p:nvPicPr>
        <p:blipFill>
          <a:blip r:embed="rId3"/>
          <a:stretch>
            <a:fillRect/>
          </a:stretch>
        </p:blipFill>
        <p:spPr>
          <a:xfrm>
            <a:off x="6803299" y="3520095"/>
            <a:ext cx="4032584" cy="2160313"/>
          </a:xfrm>
          <a:prstGeom prst="rect">
            <a:avLst/>
          </a:prstGeom>
        </p:spPr>
      </p:pic>
      <p:pic>
        <p:nvPicPr>
          <p:cNvPr id="9" name="Picture 8">
            <a:extLst>
              <a:ext uri="{FF2B5EF4-FFF2-40B4-BE49-F238E27FC236}">
                <a16:creationId xmlns:a16="http://schemas.microsoft.com/office/drawing/2014/main" id="{63E1CAFC-B848-47B2-B030-B530938C03FB}"/>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F7998981-C314-41AA-9820-2E359F8E05F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55</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5C6399C8-1F16-409E-9897-218CEE990C51}"/>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759186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54E1-60A8-4F50-9961-B96019BA53AB}"/>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Disqualification criteria</a:t>
            </a:r>
          </a:p>
        </p:txBody>
      </p:sp>
      <p:sp>
        <p:nvSpPr>
          <p:cNvPr id="3" name="Content Placeholder 2">
            <a:extLst>
              <a:ext uri="{FF2B5EF4-FFF2-40B4-BE49-F238E27FC236}">
                <a16:creationId xmlns:a16="http://schemas.microsoft.com/office/drawing/2014/main" id="{FC86C55E-7CD3-412B-A6AF-B5E683DDDAB1}"/>
              </a:ext>
            </a:extLst>
          </p:cNvPr>
          <p:cNvSpPr>
            <a:spLocks noGrp="1"/>
          </p:cNvSpPr>
          <p:nvPr>
            <p:ph idx="1"/>
          </p:nvPr>
        </p:nvSpPr>
        <p:spPr/>
        <p:txBody>
          <a:bodyPr/>
          <a:lstStyle/>
          <a:p>
            <a:pPr fontAlgn="base">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Failure to turn in an application by the deadline</a:t>
            </a:r>
          </a:p>
          <a:p>
            <a:pPr fontAlgn="base">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Failure to turn in a complete application</a:t>
            </a:r>
          </a:p>
          <a:p>
            <a:pPr fontAlgn="base">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Violation of any of the guidelines enumerated within this article of the GPSA Grants Bylaws</a:t>
            </a:r>
          </a:p>
          <a:p>
            <a:pPr fontAlgn="base">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Any submission that is plagiarized or not the sole work of the applicant</a:t>
            </a:r>
          </a:p>
          <a:p>
            <a:pPr fontAlgn="base">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Applications submitted jointly by more than one applicant</a:t>
            </a:r>
          </a:p>
          <a:p>
            <a:pPr fontAlgn="base">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Applications that go over the maximum word limit</a:t>
            </a:r>
          </a:p>
          <a:p>
            <a:endParaRPr lang="en-US" dirty="0"/>
          </a:p>
        </p:txBody>
      </p:sp>
      <p:sp>
        <p:nvSpPr>
          <p:cNvPr id="4" name="Date Placeholder 3">
            <a:extLst>
              <a:ext uri="{FF2B5EF4-FFF2-40B4-BE49-F238E27FC236}">
                <a16:creationId xmlns:a16="http://schemas.microsoft.com/office/drawing/2014/main" id="{7194E094-542C-401A-982D-B58D1090E30B}"/>
              </a:ext>
            </a:extLst>
          </p:cNvPr>
          <p:cNvSpPr>
            <a:spLocks noGrp="1"/>
          </p:cNvSpPr>
          <p:nvPr>
            <p:ph type="dt" sz="half" idx="10"/>
          </p:nvPr>
        </p:nvSpPr>
        <p:spPr/>
        <p:txBody>
          <a:bodyPr/>
          <a:lstStyle/>
          <a:p>
            <a:fld id="{F3DD3133-D88C-428D-A357-C78170F16FE0}" type="datetime4">
              <a:rPr lang="en-US" smtClean="0"/>
              <a:t>August 25, 2021</a:t>
            </a:fld>
            <a:endParaRPr lang="en-US" dirty="0"/>
          </a:p>
        </p:txBody>
      </p:sp>
      <p:pic>
        <p:nvPicPr>
          <p:cNvPr id="7" name="Picture 6">
            <a:extLst>
              <a:ext uri="{FF2B5EF4-FFF2-40B4-BE49-F238E27FC236}">
                <a16:creationId xmlns:a16="http://schemas.microsoft.com/office/drawing/2014/main" id="{F7257DEC-0023-44DD-9CB5-565327A8312D}"/>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987A69D9-3E9E-4E99-9277-59D96EE72F6E}"/>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56</a:t>
            </a:fld>
            <a:endParaRPr lang="en-US" sz="1200" b="1" i="1" dirty="0">
              <a:solidFill>
                <a:srgbClr val="C00000"/>
              </a:solidFill>
            </a:endParaRPr>
          </a:p>
        </p:txBody>
      </p:sp>
      <p:sp>
        <p:nvSpPr>
          <p:cNvPr id="5" name="Slide Number Placeholder 4">
            <a:extLst>
              <a:ext uri="{FF2B5EF4-FFF2-40B4-BE49-F238E27FC236}">
                <a16:creationId xmlns:a16="http://schemas.microsoft.com/office/drawing/2014/main" id="{CBC63E85-7D50-408C-BD46-F5FAC31E5F26}"/>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2724297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FD54-8FE0-4531-8461-85E22DBEAEA9}"/>
              </a:ext>
            </a:extLst>
          </p:cNvPr>
          <p:cNvSpPr>
            <a:spLocks noGrp="1"/>
          </p:cNvSpPr>
          <p:nvPr>
            <p:ph type="title"/>
          </p:nvPr>
        </p:nvSpPr>
        <p:spPr/>
        <p:txBody>
          <a:bodyPr/>
          <a:lstStyle/>
          <a:p>
            <a:r>
              <a:rPr lang="en-US" dirty="0"/>
              <a:t>Travel Guidelines (Covid 19)</a:t>
            </a:r>
          </a:p>
        </p:txBody>
      </p:sp>
      <p:sp>
        <p:nvSpPr>
          <p:cNvPr id="3" name="Content Placeholder 2">
            <a:extLst>
              <a:ext uri="{FF2B5EF4-FFF2-40B4-BE49-F238E27FC236}">
                <a16:creationId xmlns:a16="http://schemas.microsoft.com/office/drawing/2014/main" id="{AA7D7F7A-04EA-491E-A41A-E6EF049E2867}"/>
              </a:ext>
            </a:extLst>
          </p:cNvPr>
          <p:cNvSpPr>
            <a:spLocks noGrp="1"/>
          </p:cNvSpPr>
          <p:nvPr>
            <p:ph idx="1"/>
          </p:nvPr>
        </p:nvSpPr>
        <p:spPr/>
        <p:txBody>
          <a:bodyPr/>
          <a:lstStyle/>
          <a:p>
            <a:pPr marL="0" indent="0">
              <a:buNone/>
            </a:pPr>
            <a:r>
              <a:rPr lang="en-US" dirty="0"/>
              <a:t> </a:t>
            </a:r>
          </a:p>
          <a:p>
            <a:pPr>
              <a:buFont typeface="Wingdings" panose="05000000000000000000" pitchFamily="2" charset="2"/>
              <a:buChar char="§"/>
            </a:pPr>
            <a:r>
              <a:rPr lang="en-US" dirty="0"/>
              <a:t> While applying for the grants that requires you travel, consult with your department if there are any travel restrictions.</a:t>
            </a:r>
          </a:p>
          <a:p>
            <a:pPr>
              <a:buFont typeface="Wingdings" panose="05000000000000000000" pitchFamily="2" charset="2"/>
              <a:buChar char="§"/>
            </a:pPr>
            <a:r>
              <a:rPr lang="en-US" dirty="0"/>
              <a:t> For more information on travel restricted locations, follow the CDC guidelines:</a:t>
            </a:r>
          </a:p>
          <a:p>
            <a:pPr marL="0" indent="0">
              <a:buNone/>
            </a:pPr>
            <a:r>
              <a:rPr lang="en-US" dirty="0"/>
              <a:t>	</a:t>
            </a:r>
            <a:r>
              <a:rPr lang="en-US" dirty="0">
                <a:hlinkClick r:id="rId2"/>
              </a:rPr>
              <a:t>https://www.cdc.gov/coronavirus/2019-ncov/travelers/index.html</a:t>
            </a:r>
            <a:endParaRPr lang="en-US" dirty="0"/>
          </a:p>
          <a:p>
            <a:pPr marL="0" indent="0">
              <a:buNone/>
            </a:pPr>
            <a:endParaRPr lang="en-US" dirty="0"/>
          </a:p>
          <a:p>
            <a:pPr>
              <a:buFont typeface="Wingdings" panose="05000000000000000000" pitchFamily="2" charset="2"/>
              <a:buChar char="Ø"/>
            </a:pPr>
            <a:r>
              <a:rPr lang="en-US" dirty="0"/>
              <a:t> If you are approved for the travel funding but the workshop/event/seminar later changed to virtual, please report back to us. We want transparency from our awardees.</a:t>
            </a:r>
          </a:p>
        </p:txBody>
      </p:sp>
      <p:sp>
        <p:nvSpPr>
          <p:cNvPr id="4" name="Date Placeholder 3">
            <a:extLst>
              <a:ext uri="{FF2B5EF4-FFF2-40B4-BE49-F238E27FC236}">
                <a16:creationId xmlns:a16="http://schemas.microsoft.com/office/drawing/2014/main" id="{1771AC19-65FB-4943-8A2C-32BE2BD5098F}"/>
              </a:ext>
            </a:extLst>
          </p:cNvPr>
          <p:cNvSpPr>
            <a:spLocks noGrp="1"/>
          </p:cNvSpPr>
          <p:nvPr>
            <p:ph type="dt" sz="half" idx="10"/>
          </p:nvPr>
        </p:nvSpPr>
        <p:spPr/>
        <p:txBody>
          <a:bodyPr/>
          <a:lstStyle/>
          <a:p>
            <a:fld id="{C3FCEDAE-EC93-488A-820C-A9FF44612B14}" type="datetime4">
              <a:rPr lang="en-US" smtClean="0"/>
              <a:t>August 25, 2021</a:t>
            </a:fld>
            <a:endParaRPr lang="en-US" dirty="0"/>
          </a:p>
        </p:txBody>
      </p:sp>
      <p:pic>
        <p:nvPicPr>
          <p:cNvPr id="6" name="Picture 5">
            <a:extLst>
              <a:ext uri="{FF2B5EF4-FFF2-40B4-BE49-F238E27FC236}">
                <a16:creationId xmlns:a16="http://schemas.microsoft.com/office/drawing/2014/main" id="{596EDDD3-2104-466F-8CDA-B82ED6B42A84}"/>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7" name="TextBox 6">
            <a:extLst>
              <a:ext uri="{FF2B5EF4-FFF2-40B4-BE49-F238E27FC236}">
                <a16:creationId xmlns:a16="http://schemas.microsoft.com/office/drawing/2014/main" id="{7DB643BE-1284-47A3-A8DA-F91C297BA86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57</a:t>
            </a:fld>
            <a:endParaRPr lang="en-US" sz="1200" b="1" i="1" dirty="0">
              <a:solidFill>
                <a:srgbClr val="C00000"/>
              </a:solidFill>
            </a:endParaRPr>
          </a:p>
        </p:txBody>
      </p:sp>
      <p:sp>
        <p:nvSpPr>
          <p:cNvPr id="5" name="Slide Number Placeholder 4">
            <a:extLst>
              <a:ext uri="{FF2B5EF4-FFF2-40B4-BE49-F238E27FC236}">
                <a16:creationId xmlns:a16="http://schemas.microsoft.com/office/drawing/2014/main" id="{2487697D-E0AD-4AE5-A0AF-D62D9309EBCC}"/>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428742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7814" y="457200"/>
            <a:ext cx="5127171" cy="1450757"/>
          </a:xfrm>
        </p:spPr>
        <p:txBody>
          <a:bodyPr>
            <a:normAutofit/>
          </a:bodyPr>
          <a:lstStyle/>
          <a:p>
            <a:r>
              <a:rPr lang="en-US" dirty="0">
                <a:latin typeface="Times New Roman" panose="02020603050405020304" pitchFamily="18" charset="0"/>
                <a:cs typeface="Times New Roman" panose="02020603050405020304" pitchFamily="18" charset="0"/>
              </a:rPr>
              <a:t>Questions ?</a:t>
            </a:r>
          </a:p>
        </p:txBody>
      </p:sp>
      <p:pic>
        <p:nvPicPr>
          <p:cNvPr id="1026" name="Picture 2" descr="Image result for questions">
            <a:hlinkClick r:id="rId3"/>
            <a:extLst>
              <a:ext uri="{FF2B5EF4-FFF2-40B4-BE49-F238E27FC236}">
                <a16:creationId xmlns:a16="http://schemas.microsoft.com/office/drawing/2014/main" id="{6C271B8C-725A-4A45-B0DB-703561AB0E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8689" y="1260591"/>
            <a:ext cx="5114843" cy="374828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966291" y="2206936"/>
            <a:ext cx="5910216" cy="22329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Email </a:t>
            </a:r>
            <a:r>
              <a:rPr lang="en-US" b="1" u="sng" dirty="0">
                <a:solidFill>
                  <a:schemeClr val="accent2"/>
                </a:solidFill>
                <a:latin typeface="Times New Roman" panose="02020603050405020304" pitchFamily="18" charset="0"/>
                <a:cs typeface="Times New Roman" panose="02020603050405020304" pitchFamily="18" charset="0"/>
              </a:rPr>
              <a:t>gpsafunding</a:t>
            </a:r>
            <a:r>
              <a:rPr lang="en-US" b="1" dirty="0">
                <a:solidFill>
                  <a:schemeClr val="accent2"/>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@unm.edu</a:t>
            </a:r>
            <a:endParaRPr lang="en-US" b="1" dirty="0">
              <a:solidFill>
                <a:schemeClr val="accent2"/>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PREFERED METHOD of communication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Grants Website: </a:t>
            </a:r>
            <a:r>
              <a:rPr lang="en-US" b="1" dirty="0">
                <a:solidFill>
                  <a:schemeClr val="accent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unmgpsagrants.awardspring.com</a:t>
            </a:r>
            <a:endParaRPr lang="en-US" b="1" dirty="0">
              <a:solidFill>
                <a:schemeClr val="accent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GPSA Website: </a:t>
            </a:r>
            <a:r>
              <a:rPr lang="en-US" b="1" dirty="0">
                <a:solidFill>
                  <a:schemeClr val="accent2"/>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gpsa.unm.edu </a:t>
            </a:r>
            <a:r>
              <a:rPr lang="en-US" b="1" dirty="0">
                <a:solidFill>
                  <a:schemeClr val="accent2"/>
                </a:solidFill>
                <a:latin typeface="Times New Roman" panose="02020603050405020304" pitchFamily="18" charset="0"/>
                <a:cs typeface="Times New Roman" panose="02020603050405020304" pitchFamily="18" charset="0"/>
              </a:rPr>
              <a:t> (under funding tab)</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GPSA office number: </a:t>
            </a:r>
            <a:r>
              <a:rPr lang="en-US" b="1" dirty="0">
                <a:solidFill>
                  <a:schemeClr val="accent2"/>
                </a:solidFill>
                <a:latin typeface="Times New Roman" panose="02020603050405020304" pitchFamily="18" charset="0"/>
                <a:cs typeface="Times New Roman" panose="02020603050405020304" pitchFamily="18" charset="0"/>
              </a:rPr>
              <a:t>(505)-277-3803</a:t>
            </a:r>
          </a:p>
          <a:p>
            <a:pPr marL="0" indent="0">
              <a:buNone/>
            </a:pPr>
            <a:endParaRPr lang="en-US" dirty="0"/>
          </a:p>
          <a:p>
            <a:endParaRPr lang="en-US"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69266" y="6459785"/>
            <a:ext cx="2472271" cy="365125"/>
          </a:xfrm>
        </p:spPr>
        <p:txBody>
          <a:bodyPr>
            <a:normAutofit/>
          </a:bodyPr>
          <a:lstStyle/>
          <a:p>
            <a:pPr>
              <a:spcAft>
                <a:spcPts val="600"/>
              </a:spcAft>
            </a:pPr>
            <a:fld id="{15D27B84-56F8-4680-B379-64023D506E15}" type="datetime4">
              <a:rPr lang="en-US" smtClean="0"/>
              <a:t>August 25, 2021</a:t>
            </a:fld>
            <a:endParaRPr lang="en-US"/>
          </a:p>
        </p:txBody>
      </p:sp>
      <p:sp>
        <p:nvSpPr>
          <p:cNvPr id="11" name="TextBox 10">
            <a:extLst>
              <a:ext uri="{FF2B5EF4-FFF2-40B4-BE49-F238E27FC236}">
                <a16:creationId xmlns:a16="http://schemas.microsoft.com/office/drawing/2014/main" id="{3A5933F7-755E-47FB-A02A-9C240E39DF11}"/>
              </a:ext>
            </a:extLst>
          </p:cNvPr>
          <p:cNvSpPr txBox="1"/>
          <p:nvPr/>
        </p:nvSpPr>
        <p:spPr>
          <a:xfrm>
            <a:off x="5772221" y="4840314"/>
            <a:ext cx="4932412" cy="1015663"/>
          </a:xfrm>
          <a:prstGeom prst="rect">
            <a:avLst/>
          </a:prstGeom>
          <a:noFill/>
        </p:spPr>
        <p:txBody>
          <a:bodyPr wrap="square" rtlCol="0">
            <a:spAutoFit/>
          </a:bodyPr>
          <a:lstStyle/>
          <a:p>
            <a:r>
              <a:rPr lang="en-US" sz="2000" dirty="0">
                <a:latin typeface="Times" pitchFamily="2" charset="0"/>
              </a:rPr>
              <a:t>In addition, this presentation will be uploaded to the </a:t>
            </a:r>
            <a:r>
              <a:rPr lang="en-US" sz="2000" b="1" dirty="0">
                <a:solidFill>
                  <a:srgbClr val="FF0000"/>
                </a:solidFill>
                <a:latin typeface="Times" pitchFamily="2" charset="0"/>
              </a:rPr>
              <a:t>GPSA website</a:t>
            </a:r>
            <a:r>
              <a:rPr lang="en-US" sz="2000" dirty="0">
                <a:latin typeface="Times" pitchFamily="2" charset="0"/>
              </a:rPr>
              <a:t> for your reference: </a:t>
            </a:r>
            <a:r>
              <a:rPr lang="en-US" sz="2000" dirty="0">
                <a:latin typeface="Times" pitchFamily="2" charset="0"/>
                <a:hlinkClick r:id="rId8"/>
              </a:rPr>
              <a:t>http://gpsa.unm.edu</a:t>
            </a:r>
            <a:r>
              <a:rPr lang="en-US" sz="2000" dirty="0">
                <a:latin typeface="Times" pitchFamily="2" charset="0"/>
              </a:rPr>
              <a:t> </a:t>
            </a:r>
          </a:p>
        </p:txBody>
      </p:sp>
      <p:sp>
        <p:nvSpPr>
          <p:cNvPr id="13" name="TextBox 12">
            <a:extLst>
              <a:ext uri="{FF2B5EF4-FFF2-40B4-BE49-F238E27FC236}">
                <a16:creationId xmlns:a16="http://schemas.microsoft.com/office/drawing/2014/main" id="{3F4463DD-E5FF-43B5-86DF-2092BFE06C0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58</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46B1E344-A107-4948-BD39-9368D0FF685E}"/>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70395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Professional Development Grant (PDG)</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Established in 2004</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Travel expenses that further the professional and career development of students:</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Conferences – </a:t>
            </a:r>
            <a:r>
              <a:rPr lang="en-US" sz="2400" b="1" dirty="0">
                <a:solidFill>
                  <a:schemeClr val="accent2"/>
                </a:solidFill>
                <a:latin typeface="Times New Roman" panose="02020603050405020304" pitchFamily="18" charset="0"/>
                <a:cs typeface="Times New Roman" panose="02020603050405020304" pitchFamily="18" charset="0"/>
              </a:rPr>
              <a:t>NOT PRESENTING</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Classes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Workshops</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Interviews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Auditions</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Training </a:t>
            </a:r>
            <a:br>
              <a:rPr lang="en-US" sz="2600" dirty="0">
                <a:solidFill>
                  <a:schemeClr val="tx1"/>
                </a:solidFill>
                <a:latin typeface="Times New Roman" panose="02020603050405020304" pitchFamily="18" charset="0"/>
                <a:cs typeface="Times New Roman" panose="02020603050405020304" pitchFamily="18" charset="0"/>
              </a:rPr>
            </a:b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44E2AEE6-EA66-488C-A115-A80FAF1930F9}" type="datetime4">
              <a:rPr lang="en-US" smtClean="0"/>
              <a:t>August 25, 2021</a:t>
            </a:fld>
            <a:endParaRPr lang="en-US" dirty="0"/>
          </a:p>
        </p:txBody>
      </p:sp>
      <p:pic>
        <p:nvPicPr>
          <p:cNvPr id="8" name="Picture 7" descr="A sign on a pole&#10;&#10;Description automatically generated">
            <a:extLst>
              <a:ext uri="{FF2B5EF4-FFF2-40B4-BE49-F238E27FC236}">
                <a16:creationId xmlns:a16="http://schemas.microsoft.com/office/drawing/2014/main" id="{74865C41-E6AD-4C20-914D-DF1F0B49A7CF}"/>
              </a:ext>
            </a:extLst>
          </p:cNvPr>
          <p:cNvPicPr>
            <a:picLocks noChangeAspect="1"/>
          </p:cNvPicPr>
          <p:nvPr/>
        </p:nvPicPr>
        <p:blipFill>
          <a:blip r:embed="rId3"/>
          <a:stretch>
            <a:fillRect/>
          </a:stretch>
        </p:blipFill>
        <p:spPr>
          <a:xfrm>
            <a:off x="8401480" y="2954612"/>
            <a:ext cx="2643470" cy="2643470"/>
          </a:xfrm>
          <a:prstGeom prst="rect">
            <a:avLst/>
          </a:prstGeom>
        </p:spPr>
      </p:pic>
      <p:pic>
        <p:nvPicPr>
          <p:cNvPr id="9" name="Picture 8">
            <a:extLst>
              <a:ext uri="{FF2B5EF4-FFF2-40B4-BE49-F238E27FC236}">
                <a16:creationId xmlns:a16="http://schemas.microsoft.com/office/drawing/2014/main" id="{45AE1E28-5F94-41C0-BEE9-DCAFB3F4A65A}"/>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E8C7F4BA-B40E-4A81-A9C0-26CEEBEA62D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6</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E3D27CF9-DDBA-41C1-AA1F-150B6783AE6E}"/>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53124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Eligibility for SRG and PDG</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Must be an enrolled graduate student who has paid GPSA fee </a:t>
            </a:r>
          </a:p>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One application per semester for each grant/scholarship </a:t>
            </a:r>
          </a:p>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Anonymous Proposal and Budget </a:t>
            </a:r>
            <a:r>
              <a:rPr lang="en-US" sz="3000" u="sng" dirty="0">
                <a:solidFill>
                  <a:schemeClr val="tx1"/>
                </a:solidFill>
                <a:latin typeface="Times New Roman" panose="02020603050405020304" pitchFamily="18" charset="0"/>
                <a:cs typeface="Times New Roman" panose="02020603050405020304" pitchFamily="18" charset="0"/>
              </a:rPr>
              <a:t>(do not include your name in proposal or budget)</a:t>
            </a:r>
            <a:r>
              <a:rPr lang="en-US" sz="3000" dirty="0">
                <a:solidFill>
                  <a:schemeClr val="tx1"/>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Proposals must be your sole, original work </a:t>
            </a:r>
          </a:p>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For grants: </a:t>
            </a:r>
          </a:p>
          <a:p>
            <a:pPr lvl="1">
              <a:buFont typeface="Arial" panose="020B0604020202020204" pitchFamily="34" charset="0"/>
              <a:buChar char="•"/>
            </a:pPr>
            <a:r>
              <a:rPr lang="en-US" sz="2600" dirty="0">
                <a:solidFill>
                  <a:schemeClr val="accent2"/>
                </a:solidFill>
                <a:latin typeface="Times New Roman" panose="02020603050405020304" pitchFamily="18" charset="0"/>
                <a:cs typeface="Times New Roman" panose="02020603050405020304" pitchFamily="18" charset="0"/>
              </a:rPr>
              <a:t>Can fund </a:t>
            </a:r>
            <a:r>
              <a:rPr lang="en-US" sz="2600" u="sng" dirty="0">
                <a:solidFill>
                  <a:schemeClr val="accent2"/>
                </a:solidFill>
                <a:latin typeface="Times New Roman" panose="02020603050405020304" pitchFamily="18" charset="0"/>
                <a:cs typeface="Times New Roman" panose="02020603050405020304" pitchFamily="18" charset="0"/>
              </a:rPr>
              <a:t>one</a:t>
            </a:r>
            <a:r>
              <a:rPr lang="en-US" sz="2600" dirty="0">
                <a:solidFill>
                  <a:schemeClr val="accent2"/>
                </a:solidFill>
                <a:latin typeface="Times New Roman" panose="02020603050405020304" pitchFamily="18" charset="0"/>
                <a:cs typeface="Times New Roman" panose="02020603050405020304" pitchFamily="18" charset="0"/>
              </a:rPr>
              <a:t> event or activity in the current, next, or previous semester</a:t>
            </a:r>
          </a:p>
          <a:p>
            <a:pPr lvl="1">
              <a:buFont typeface="Arial" panose="020B0604020202020204" pitchFamily="34" charset="0"/>
              <a:buChar char="•"/>
            </a:pPr>
            <a:r>
              <a:rPr lang="en-US" sz="2600" u="sng" dirty="0">
                <a:solidFill>
                  <a:schemeClr val="accent2"/>
                </a:solidFill>
                <a:latin typeface="Times New Roman" panose="02020603050405020304" pitchFamily="18" charset="0"/>
                <a:cs typeface="Times New Roman" panose="02020603050405020304" pitchFamily="18" charset="0"/>
              </a:rPr>
              <a:t>No salaries, internships, tuition, organization fees, or social function expenses </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275E3925-A58D-441D-A99A-945B577F2251}" type="datetime4">
              <a:rPr lang="en-US" smtClean="0"/>
              <a:t>August 25, 2021</a:t>
            </a:fld>
            <a:endParaRPr lang="en-US" dirty="0"/>
          </a:p>
        </p:txBody>
      </p:sp>
      <p:pic>
        <p:nvPicPr>
          <p:cNvPr id="7" name="Picture 6">
            <a:extLst>
              <a:ext uri="{FF2B5EF4-FFF2-40B4-BE49-F238E27FC236}">
                <a16:creationId xmlns:a16="http://schemas.microsoft.com/office/drawing/2014/main" id="{AF1BAE05-C862-4CE7-8DD9-0C81FF6F7CF7}"/>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0801F692-5F05-4472-93CC-CE7FE51FF85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7</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39CDE9A1-FDBE-4E85-BD77-B4042F34C312}"/>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133199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Graduate Scholarship Fund (GSF)</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Designed to help students complete their degrees </a:t>
            </a:r>
          </a:p>
          <a:p>
            <a:pPr lvl="1">
              <a:buFont typeface="Arial" panose="020B0604020202020204" pitchFamily="34" charset="0"/>
              <a:buChar char="•"/>
            </a:pPr>
            <a:r>
              <a:rPr lang="en-US" sz="2400" i="1" dirty="0">
                <a:solidFill>
                  <a:srgbClr val="C00000"/>
                </a:solidFill>
                <a:latin typeface="Times New Roman" panose="02020603050405020304" pitchFamily="18" charset="0"/>
                <a:cs typeface="Times New Roman" panose="02020603050405020304" pitchFamily="18" charset="0"/>
              </a:rPr>
              <a:t>Tuition, books, fees </a:t>
            </a:r>
            <a:r>
              <a:rPr lang="en-US" sz="2400" i="1" dirty="0" err="1">
                <a:solidFill>
                  <a:srgbClr val="C00000"/>
                </a:solidFill>
                <a:latin typeface="Times New Roman" panose="02020603050405020304" pitchFamily="18" charset="0"/>
                <a:cs typeface="Times New Roman" panose="02020603050405020304" pitchFamily="18" charset="0"/>
              </a:rPr>
              <a:t>etc</a:t>
            </a:r>
            <a:endParaRPr lang="en-US" sz="2400" i="1" dirty="0">
              <a:solidFill>
                <a:srgbClr val="C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Need based (ranking received from Financial Aid Office)</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Must submit a Free State Aid Application form to Financial Aid Office </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955D03B-B1BC-47C9-A11B-B5D421465770}" type="datetime4">
              <a:rPr lang="en-US" smtClean="0"/>
              <a:t>August 25, 2021</a:t>
            </a:fld>
            <a:endParaRPr lang="en-US" dirty="0"/>
          </a:p>
        </p:txBody>
      </p:sp>
      <p:pic>
        <p:nvPicPr>
          <p:cNvPr id="7" name="Picture 6">
            <a:extLst>
              <a:ext uri="{FF2B5EF4-FFF2-40B4-BE49-F238E27FC236}">
                <a16:creationId xmlns:a16="http://schemas.microsoft.com/office/drawing/2014/main" id="{E77D4D73-EE45-43CC-827C-EC887B66F4E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EC587D3-F71C-48C5-96BA-CC332DE8AF07}"/>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8</a:t>
            </a:fld>
            <a:endParaRPr lang="en-US" sz="1200" b="1" i="1" dirty="0">
              <a:solidFill>
                <a:srgbClr val="C00000"/>
              </a:solidFill>
            </a:endParaRPr>
          </a:p>
        </p:txBody>
      </p:sp>
      <p:sp>
        <p:nvSpPr>
          <p:cNvPr id="4" name="Slide Number Placeholder 3">
            <a:extLst>
              <a:ext uri="{FF2B5EF4-FFF2-40B4-BE49-F238E27FC236}">
                <a16:creationId xmlns:a16="http://schemas.microsoft.com/office/drawing/2014/main" id="{7C517CC6-FF8A-4AB0-B801-7775E6D5EF78}"/>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6829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9407-A57C-4F1A-9E2C-19F8B62AA700}"/>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Eligibility for GSF	</a:t>
            </a:r>
          </a:p>
        </p:txBody>
      </p:sp>
      <p:sp>
        <p:nvSpPr>
          <p:cNvPr id="3" name="Content Placeholder 2">
            <a:extLst>
              <a:ext uri="{FF2B5EF4-FFF2-40B4-BE49-F238E27FC236}">
                <a16:creationId xmlns:a16="http://schemas.microsoft.com/office/drawing/2014/main" id="{C3912A66-8E19-4263-A34E-B6C6A367F6A3}"/>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Must be enrolled for 6 credit hours</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Must be enrolled in your program for atleast </a:t>
            </a:r>
            <a:r>
              <a:rPr lang="en-US" sz="2800" b="1" dirty="0">
                <a:solidFill>
                  <a:schemeClr val="accent2"/>
                </a:solidFill>
                <a:latin typeface="Times New Roman" panose="02020603050405020304" pitchFamily="18" charset="0"/>
                <a:cs typeface="Times New Roman" panose="02020603050405020304" pitchFamily="18" charset="0"/>
              </a:rPr>
              <a:t>one</a:t>
            </a:r>
            <a:r>
              <a:rPr lang="en-US" sz="2800" dirty="0">
                <a:solidFill>
                  <a:schemeClr val="tx1"/>
                </a:solidFill>
                <a:latin typeface="Times New Roman" panose="02020603050405020304" pitchFamily="18" charset="0"/>
                <a:cs typeface="Times New Roman" panose="02020603050405020304" pitchFamily="18" charset="0"/>
              </a:rPr>
              <a:t> semester</a:t>
            </a:r>
          </a:p>
        </p:txBody>
      </p:sp>
      <p:sp>
        <p:nvSpPr>
          <p:cNvPr id="4" name="Date Placeholder 3">
            <a:extLst>
              <a:ext uri="{FF2B5EF4-FFF2-40B4-BE49-F238E27FC236}">
                <a16:creationId xmlns:a16="http://schemas.microsoft.com/office/drawing/2014/main" id="{C3388ED1-455E-4DCD-A79C-7D0103457541}"/>
              </a:ext>
            </a:extLst>
          </p:cNvPr>
          <p:cNvSpPr>
            <a:spLocks noGrp="1"/>
          </p:cNvSpPr>
          <p:nvPr>
            <p:ph type="dt" sz="half" idx="10"/>
          </p:nvPr>
        </p:nvSpPr>
        <p:spPr/>
        <p:txBody>
          <a:bodyPr/>
          <a:lstStyle/>
          <a:p>
            <a:fld id="{2F934DC5-F7E3-4023-A789-AEA741571166}" type="datetime4">
              <a:rPr lang="en-US" smtClean="0"/>
              <a:t>August 25, 2021</a:t>
            </a:fld>
            <a:endParaRPr lang="en-US" dirty="0"/>
          </a:p>
        </p:txBody>
      </p:sp>
      <p:pic>
        <p:nvPicPr>
          <p:cNvPr id="7" name="Picture 6">
            <a:extLst>
              <a:ext uri="{FF2B5EF4-FFF2-40B4-BE49-F238E27FC236}">
                <a16:creationId xmlns:a16="http://schemas.microsoft.com/office/drawing/2014/main" id="{132EACB1-BAD4-496F-A0A0-10592E4A1AFF}"/>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0D2CB86B-DB4B-4118-9CA8-4CF14A735812}"/>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9</a:t>
            </a:fld>
            <a:endParaRPr lang="en-US" sz="1200" b="1" i="1" dirty="0">
              <a:solidFill>
                <a:srgbClr val="C00000"/>
              </a:solidFill>
            </a:endParaRPr>
          </a:p>
        </p:txBody>
      </p:sp>
      <p:sp>
        <p:nvSpPr>
          <p:cNvPr id="5" name="Slide Number Placeholder 4">
            <a:extLst>
              <a:ext uri="{FF2B5EF4-FFF2-40B4-BE49-F238E27FC236}">
                <a16:creationId xmlns:a16="http://schemas.microsoft.com/office/drawing/2014/main" id="{DE584E2E-E2BE-4CC9-92BB-8A90A4D531DF}"/>
              </a:ext>
            </a:extLst>
          </p:cNvPr>
          <p:cNvSpPr>
            <a:spLocks noGrp="1"/>
          </p:cNvSpPr>
          <p:nvPr>
            <p:ph type="sldNum" sz="quarter" idx="12"/>
          </p:nvPr>
        </p:nvSpPr>
        <p:spPr/>
        <p:txBody>
          <a:bodyPr/>
          <a:lstStyle/>
          <a:p>
            <a:r>
              <a:rPr lang="en-US"/>
              <a:t>UNM GPSA Grant Applicant Training Fall 2021</a:t>
            </a:r>
            <a:endParaRPr lang="en-US" dirty="0"/>
          </a:p>
        </p:txBody>
      </p:sp>
    </p:spTree>
    <p:extLst>
      <p:ext uri="{BB962C8B-B14F-4D97-AF65-F5344CB8AC3E}">
        <p14:creationId xmlns:p14="http://schemas.microsoft.com/office/powerpoint/2010/main" val="338970202"/>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6127</Words>
  <Application>Microsoft Office PowerPoint</Application>
  <PresentationFormat>Widescreen</PresentationFormat>
  <Paragraphs>629</Paragraphs>
  <Slides>58</Slides>
  <Notes>55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Calibri</vt:lpstr>
      <vt:lpstr>Calibri Light</vt:lpstr>
      <vt:lpstr>Times</vt:lpstr>
      <vt:lpstr>Times New Roman</vt:lpstr>
      <vt:lpstr>Wingdings</vt:lpstr>
      <vt:lpstr>Retrospect</vt:lpstr>
      <vt:lpstr>Custom Design</vt:lpstr>
      <vt:lpstr>Grant Applicant Training</vt:lpstr>
      <vt:lpstr>Grants and Scholarships </vt:lpstr>
      <vt:lpstr>Student Research Grant (SRG) </vt:lpstr>
      <vt:lpstr>Student Research Grant</vt:lpstr>
      <vt:lpstr>Student Research Grant</vt:lpstr>
      <vt:lpstr>Professional Development Grant (PDG)</vt:lpstr>
      <vt:lpstr>Eligibility for SRG and PDG</vt:lpstr>
      <vt:lpstr>Graduate Scholarship Fund (GSF)</vt:lpstr>
      <vt:lpstr>Eligibility for GSF </vt:lpstr>
      <vt:lpstr>New Mexico Research Grant (NMRG)</vt:lpstr>
      <vt:lpstr>New Mexico Research Grant</vt:lpstr>
      <vt:lpstr>NEW Mexico Research Grant</vt:lpstr>
      <vt:lpstr>New Mexico Research Grant</vt:lpstr>
      <vt:lpstr>Deadlines</vt:lpstr>
      <vt:lpstr>Score sheet for Student Research Grant</vt:lpstr>
      <vt:lpstr>Scoresheet overview</vt:lpstr>
      <vt:lpstr>Background (25 points)</vt:lpstr>
      <vt:lpstr>Benefits (30 points)</vt:lpstr>
      <vt:lpstr>Composition (15 points)</vt:lpstr>
      <vt:lpstr>Budget (30 points)</vt:lpstr>
      <vt:lpstr>Score sheet for Professional Development Grant</vt:lpstr>
      <vt:lpstr>Scoresheet overview</vt:lpstr>
      <vt:lpstr>Background (20 points)</vt:lpstr>
      <vt:lpstr>Benefits (40 points)</vt:lpstr>
      <vt:lpstr>Composition (10 points)</vt:lpstr>
      <vt:lpstr>Budget (30 points)</vt:lpstr>
      <vt:lpstr>Budget Template</vt:lpstr>
      <vt:lpstr>Budget Template</vt:lpstr>
      <vt:lpstr>PowerPoint Presentation</vt:lpstr>
      <vt:lpstr>Score sheet for Graduate Scholarship Fund</vt:lpstr>
      <vt:lpstr>Scoresheet overview</vt:lpstr>
      <vt:lpstr>Background (40 points)</vt:lpstr>
      <vt:lpstr>Benefits (20 points)</vt:lpstr>
      <vt:lpstr>Composition (20 points)</vt:lpstr>
      <vt:lpstr>Letter of Recommendation (20 points)</vt:lpstr>
      <vt:lpstr>Scoring for Graduate Scholarship Fund</vt:lpstr>
      <vt:lpstr>Score sheet for New Mexico Research Grant</vt:lpstr>
      <vt:lpstr>Scoresheet overview</vt:lpstr>
      <vt:lpstr>Background (25 points)</vt:lpstr>
      <vt:lpstr>Benefits (25 points)</vt:lpstr>
      <vt:lpstr>Composition (10 points)</vt:lpstr>
      <vt:lpstr>Budget (30 points)</vt:lpstr>
      <vt:lpstr>Letter of Recommendation (10 points)</vt:lpstr>
      <vt:lpstr>Score sheet for New Mexico Research Grant</vt:lpstr>
      <vt:lpstr>Scoresheet overview</vt:lpstr>
      <vt:lpstr>Background (25 points)</vt:lpstr>
      <vt:lpstr>Benefits (35 points)</vt:lpstr>
      <vt:lpstr>Composition (10 points)</vt:lpstr>
      <vt:lpstr>Budget (30 points)</vt:lpstr>
      <vt:lpstr>Letter of Recommendation (20 points)</vt:lpstr>
      <vt:lpstr>Helpful tips</vt:lpstr>
      <vt:lpstr>Perspectives</vt:lpstr>
      <vt:lpstr>Helpful tips</vt:lpstr>
      <vt:lpstr>Helpful tips</vt:lpstr>
      <vt:lpstr>Helpful tips</vt:lpstr>
      <vt:lpstr>Disqualification criteria</vt:lpstr>
      <vt:lpstr>Travel Guidelines (Covid 19)</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Applicant Training</dc:title>
  <dc:creator>anu khadka</dc:creator>
  <cp:lastModifiedBy>Olaitan Anifowoshe</cp:lastModifiedBy>
  <cp:revision>36</cp:revision>
  <dcterms:created xsi:type="dcterms:W3CDTF">2020-08-30T15:04:29Z</dcterms:created>
  <dcterms:modified xsi:type="dcterms:W3CDTF">2021-08-26T04:59:27Z</dcterms:modified>
</cp:coreProperties>
</file>