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75" r:id="rId3"/>
  </p:sldMasterIdLst>
  <p:notesMasterIdLst>
    <p:notesMasterId r:id="rId28"/>
  </p:notesMasterIdLst>
  <p:handoutMasterIdLst>
    <p:handoutMasterId r:id="rId29"/>
  </p:handoutMasterIdLst>
  <p:sldIdLst>
    <p:sldId id="258" r:id="rId4"/>
    <p:sldId id="339" r:id="rId5"/>
    <p:sldId id="337" r:id="rId6"/>
    <p:sldId id="336" r:id="rId7"/>
    <p:sldId id="257" r:id="rId8"/>
    <p:sldId id="259" r:id="rId9"/>
    <p:sldId id="261" r:id="rId10"/>
    <p:sldId id="327" r:id="rId11"/>
    <p:sldId id="328" r:id="rId12"/>
    <p:sldId id="263" r:id="rId13"/>
    <p:sldId id="329" r:id="rId14"/>
    <p:sldId id="333" r:id="rId15"/>
    <p:sldId id="334" r:id="rId16"/>
    <p:sldId id="299" r:id="rId17"/>
    <p:sldId id="264" r:id="rId18"/>
    <p:sldId id="331" r:id="rId19"/>
    <p:sldId id="332" r:id="rId20"/>
    <p:sldId id="330" r:id="rId21"/>
    <p:sldId id="298" r:id="rId22"/>
    <p:sldId id="342" r:id="rId23"/>
    <p:sldId id="266" r:id="rId24"/>
    <p:sldId id="341" r:id="rId25"/>
    <p:sldId id="338" r:id="rId26"/>
    <p:sldId id="29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8CE125-0583-466C-8DCC-162CFAD1F8FE}" v="6" dt="2025-06-27T16:34:50.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87" autoAdjust="0"/>
  </p:normalViewPr>
  <p:slideViewPr>
    <p:cSldViewPr snapToGrid="0">
      <p:cViewPr varScale="1">
        <p:scale>
          <a:sx n="64" d="100"/>
          <a:sy n="64" d="100"/>
        </p:scale>
        <p:origin x="7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awana Kafle" userId="13a1b6cfee421740" providerId="LiveId" clId="{C88CE125-0583-466C-8DCC-162CFAD1F8FE}"/>
    <pc:docChg chg="undo custSel addSld delSld modSld">
      <pc:chgData name="Bhawana Kafle" userId="13a1b6cfee421740" providerId="LiveId" clId="{C88CE125-0583-466C-8DCC-162CFAD1F8FE}" dt="2025-06-27T16:40:21.234" v="191" actId="14100"/>
      <pc:docMkLst>
        <pc:docMk/>
      </pc:docMkLst>
      <pc:sldChg chg="modSp mod">
        <pc:chgData name="Bhawana Kafle" userId="13a1b6cfee421740" providerId="LiveId" clId="{C88CE125-0583-466C-8DCC-162CFAD1F8FE}" dt="2025-06-11T15:48:56.621" v="113" actId="20577"/>
        <pc:sldMkLst>
          <pc:docMk/>
          <pc:sldMk cId="843243467" sldId="259"/>
        </pc:sldMkLst>
        <pc:spChg chg="mod">
          <ac:chgData name="Bhawana Kafle" userId="13a1b6cfee421740" providerId="LiveId" clId="{C88CE125-0583-466C-8DCC-162CFAD1F8FE}" dt="2025-06-11T15:48:56.621" v="113" actId="20577"/>
          <ac:spMkLst>
            <pc:docMk/>
            <pc:sldMk cId="843243467" sldId="259"/>
            <ac:spMk id="3" creationId="{00000000-0000-0000-0000-000000000000}"/>
          </ac:spMkLst>
        </pc:spChg>
      </pc:sldChg>
      <pc:sldChg chg="modSp mod">
        <pc:chgData name="Bhawana Kafle" userId="13a1b6cfee421740" providerId="LiveId" clId="{C88CE125-0583-466C-8DCC-162CFAD1F8FE}" dt="2025-06-11T09:32:21.474" v="21" actId="20577"/>
        <pc:sldMkLst>
          <pc:docMk/>
          <pc:sldMk cId="3682963653" sldId="264"/>
        </pc:sldMkLst>
        <pc:spChg chg="mod">
          <ac:chgData name="Bhawana Kafle" userId="13a1b6cfee421740" providerId="LiveId" clId="{C88CE125-0583-466C-8DCC-162CFAD1F8FE}" dt="2025-06-11T09:32:21.474" v="21" actId="20577"/>
          <ac:spMkLst>
            <pc:docMk/>
            <pc:sldMk cId="3682963653" sldId="264"/>
            <ac:spMk id="3" creationId="{00000000-0000-0000-0000-000000000000}"/>
          </ac:spMkLst>
        </pc:spChg>
      </pc:sldChg>
      <pc:sldChg chg="del">
        <pc:chgData name="Bhawana Kafle" userId="13a1b6cfee421740" providerId="LiveId" clId="{C88CE125-0583-466C-8DCC-162CFAD1F8FE}" dt="2025-06-11T09:28:43.775" v="0" actId="2696"/>
        <pc:sldMkLst>
          <pc:docMk/>
          <pc:sldMk cId="379938814" sldId="305"/>
        </pc:sldMkLst>
      </pc:sldChg>
      <pc:sldChg chg="add del">
        <pc:chgData name="Bhawana Kafle" userId="13a1b6cfee421740" providerId="LiveId" clId="{C88CE125-0583-466C-8DCC-162CFAD1F8FE}" dt="2025-06-11T09:29:23.701" v="4" actId="2696"/>
        <pc:sldMkLst>
          <pc:docMk/>
          <pc:sldMk cId="4021910859" sldId="318"/>
        </pc:sldMkLst>
      </pc:sldChg>
      <pc:sldChg chg="del">
        <pc:chgData name="Bhawana Kafle" userId="13a1b6cfee421740" providerId="LiveId" clId="{C88CE125-0583-466C-8DCC-162CFAD1F8FE}" dt="2025-06-11T09:28:53.870" v="1" actId="2696"/>
        <pc:sldMkLst>
          <pc:docMk/>
          <pc:sldMk cId="3579778444" sldId="321"/>
        </pc:sldMkLst>
      </pc:sldChg>
      <pc:sldChg chg="addSp delSp modSp mod">
        <pc:chgData name="Bhawana Kafle" userId="13a1b6cfee421740" providerId="LiveId" clId="{C88CE125-0583-466C-8DCC-162CFAD1F8FE}" dt="2025-06-27T16:40:21.234" v="191" actId="14100"/>
        <pc:sldMkLst>
          <pc:docMk/>
          <pc:sldMk cId="3222417883" sldId="333"/>
        </pc:sldMkLst>
        <pc:picChg chg="add mod modCrop">
          <ac:chgData name="Bhawana Kafle" userId="13a1b6cfee421740" providerId="LiveId" clId="{C88CE125-0583-466C-8DCC-162CFAD1F8FE}" dt="2025-06-27T16:40:21.234" v="191" actId="14100"/>
          <ac:picMkLst>
            <pc:docMk/>
            <pc:sldMk cId="3222417883" sldId="333"/>
            <ac:picMk id="6" creationId="{125DFC29-5FDC-DC2A-E22B-F070A00CFECF}"/>
          </ac:picMkLst>
        </pc:picChg>
        <pc:picChg chg="del">
          <ac:chgData name="Bhawana Kafle" userId="13a1b6cfee421740" providerId="LiveId" clId="{C88CE125-0583-466C-8DCC-162CFAD1F8FE}" dt="2025-06-27T16:39:17.120" v="180" actId="478"/>
          <ac:picMkLst>
            <pc:docMk/>
            <pc:sldMk cId="3222417883" sldId="333"/>
            <ac:picMk id="12" creationId="{2433A6EF-E259-4649-8B6E-8935F380CD96}"/>
          </ac:picMkLst>
        </pc:picChg>
      </pc:sldChg>
      <pc:sldChg chg="modSp mod">
        <pc:chgData name="Bhawana Kafle" userId="13a1b6cfee421740" providerId="LiveId" clId="{C88CE125-0583-466C-8DCC-162CFAD1F8FE}" dt="2025-06-11T09:36:27.959" v="98" actId="20577"/>
        <pc:sldMkLst>
          <pc:docMk/>
          <pc:sldMk cId="3964022214" sldId="341"/>
        </pc:sldMkLst>
        <pc:spChg chg="mod">
          <ac:chgData name="Bhawana Kafle" userId="13a1b6cfee421740" providerId="LiveId" clId="{C88CE125-0583-466C-8DCC-162CFAD1F8FE}" dt="2025-06-11T09:36:27.959" v="98" actId="20577"/>
          <ac:spMkLst>
            <pc:docMk/>
            <pc:sldMk cId="3964022214" sldId="341"/>
            <ac:spMk id="3" creationId="{00000000-0000-0000-0000-000000000000}"/>
          </ac:spMkLst>
        </pc:spChg>
      </pc:sldChg>
      <pc:sldChg chg="addSp modSp add mod">
        <pc:chgData name="Bhawana Kafle" userId="13a1b6cfee421740" providerId="LiveId" clId="{C88CE125-0583-466C-8DCC-162CFAD1F8FE}" dt="2025-06-27T16:36:17.594" v="179" actId="20577"/>
        <pc:sldMkLst>
          <pc:docMk/>
          <pc:sldMk cId="2618632613" sldId="342"/>
        </pc:sldMkLst>
        <pc:spChg chg="mod">
          <ac:chgData name="Bhawana Kafle" userId="13a1b6cfee421740" providerId="LiveId" clId="{C88CE125-0583-466C-8DCC-162CFAD1F8FE}" dt="2025-06-27T16:34:43.398" v="148" actId="120"/>
          <ac:spMkLst>
            <pc:docMk/>
            <pc:sldMk cId="2618632613" sldId="342"/>
            <ac:spMk id="2" creationId="{EED81D5C-EA2A-E276-E6DE-183903F56913}"/>
          </ac:spMkLst>
        </pc:spChg>
        <pc:spChg chg="mod">
          <ac:chgData name="Bhawana Kafle" userId="13a1b6cfee421740" providerId="LiveId" clId="{C88CE125-0583-466C-8DCC-162CFAD1F8FE}" dt="2025-06-27T16:36:17.594" v="179" actId="20577"/>
          <ac:spMkLst>
            <pc:docMk/>
            <pc:sldMk cId="2618632613" sldId="342"/>
            <ac:spMk id="3" creationId="{659EDAF1-2943-DB14-41D5-14493605C672}"/>
          </ac:spMkLst>
        </pc:spChg>
        <pc:spChg chg="add">
          <ac:chgData name="Bhawana Kafle" userId="13a1b6cfee421740" providerId="LiveId" clId="{C88CE125-0583-466C-8DCC-162CFAD1F8FE}" dt="2025-06-27T16:33:50.061" v="116"/>
          <ac:spMkLst>
            <pc:docMk/>
            <pc:sldMk cId="2618632613" sldId="342"/>
            <ac:spMk id="6" creationId="{D8C6703A-A10E-B126-F0B3-7FB056E04D7B}"/>
          </ac:spMkLst>
        </pc:spChg>
        <pc:spChg chg="add mod">
          <ac:chgData name="Bhawana Kafle" userId="13a1b6cfee421740" providerId="LiveId" clId="{C88CE125-0583-466C-8DCC-162CFAD1F8FE}" dt="2025-06-27T16:34:04.491" v="118" actId="20578"/>
          <ac:spMkLst>
            <pc:docMk/>
            <pc:sldMk cId="2618632613" sldId="342"/>
            <ac:spMk id="9" creationId="{7A3C2500-65AD-6C70-4163-446E49E65188}"/>
          </ac:spMkLst>
        </pc:spChg>
        <pc:spChg chg="add">
          <ac:chgData name="Bhawana Kafle" userId="13a1b6cfee421740" providerId="LiveId" clId="{C88CE125-0583-466C-8DCC-162CFAD1F8FE}" dt="2025-06-27T16:34:48.880" v="149"/>
          <ac:spMkLst>
            <pc:docMk/>
            <pc:sldMk cId="2618632613" sldId="342"/>
            <ac:spMk id="10" creationId="{DEEB168B-E6CF-77BB-0304-0111BF229B6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DE6BF-BF21-4D27-BFF9-2ACC136D91E0}"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E4921A19-5332-44D3-B30B-AB649A2B8EB9}">
      <dgm:prSet phldrT="[Text]"/>
      <dgm:spPr/>
      <dgm:t>
        <a:bodyPr/>
        <a:lstStyle/>
        <a:p>
          <a:r>
            <a:rPr lang="en-US" dirty="0">
              <a:latin typeface="Arial"/>
              <a:cs typeface="Times New Roman"/>
            </a:rPr>
            <a:t>Student Research Grant</a:t>
          </a:r>
        </a:p>
      </dgm:t>
    </dgm:pt>
    <dgm:pt modelId="{9AB71F08-658D-472E-A580-02A04EAF784E}" type="parTrans" cxnId="{3B61DB06-65AE-4FA6-9131-D5AE34B24887}">
      <dgm:prSet/>
      <dgm:spPr/>
      <dgm:t>
        <a:bodyPr/>
        <a:lstStyle/>
        <a:p>
          <a:endParaRPr lang="en-US"/>
        </a:p>
      </dgm:t>
    </dgm:pt>
    <dgm:pt modelId="{2C49FCF4-32AC-447D-A158-762A86FFD967}" type="sibTrans" cxnId="{3B61DB06-65AE-4FA6-9131-D5AE34B24887}">
      <dgm:prSet/>
      <dgm:spPr/>
      <dgm:t>
        <a:bodyPr/>
        <a:lstStyle/>
        <a:p>
          <a:endParaRPr lang="en-US"/>
        </a:p>
      </dgm:t>
    </dgm:pt>
    <dgm:pt modelId="{6D799335-17FC-44B5-8F2D-BBDCC4F5076E}">
      <dgm:prSet phldrT="[Text]"/>
      <dgm:spPr/>
      <dgm:t>
        <a:bodyPr/>
        <a:lstStyle/>
        <a:p>
          <a:r>
            <a:rPr lang="en-US" dirty="0">
              <a:latin typeface="Arial"/>
              <a:cs typeface="Times New Roman"/>
            </a:rPr>
            <a:t>Professional Development Grant</a:t>
          </a:r>
        </a:p>
      </dgm:t>
    </dgm:pt>
    <dgm:pt modelId="{982F20DE-9112-4C92-8AA5-0A4120A6B86F}" type="parTrans" cxnId="{2B590A11-A4DC-4073-8BED-3B107A1A5B10}">
      <dgm:prSet/>
      <dgm:spPr/>
      <dgm:t>
        <a:bodyPr/>
        <a:lstStyle/>
        <a:p>
          <a:endParaRPr lang="en-US"/>
        </a:p>
      </dgm:t>
    </dgm:pt>
    <dgm:pt modelId="{47837F6E-6E96-4BDD-BDC5-F6F32CF72345}" type="sibTrans" cxnId="{2B590A11-A4DC-4073-8BED-3B107A1A5B10}">
      <dgm:prSet/>
      <dgm:spPr/>
      <dgm:t>
        <a:bodyPr/>
        <a:lstStyle/>
        <a:p>
          <a:endParaRPr lang="en-US"/>
        </a:p>
      </dgm:t>
    </dgm:pt>
    <dgm:pt modelId="{246BCEAC-5B97-4CE2-91B0-F8C67A8E20CD}">
      <dgm:prSet phldrT="[Text]"/>
      <dgm:spPr/>
      <dgm:t>
        <a:bodyPr/>
        <a:lstStyle/>
        <a:p>
          <a:r>
            <a:rPr lang="en-US" dirty="0">
              <a:latin typeface="Arial"/>
              <a:cs typeface="Times New Roman"/>
            </a:rPr>
            <a:t>Graduate Scholarship Fund</a:t>
          </a:r>
        </a:p>
      </dgm:t>
    </dgm:pt>
    <dgm:pt modelId="{E4E8BA46-F90E-4A2F-94B9-575975AB26FA}" type="parTrans" cxnId="{0D2A8F34-1DAB-42F3-A3EE-F73BCEDAF65E}">
      <dgm:prSet/>
      <dgm:spPr/>
      <dgm:t>
        <a:bodyPr/>
        <a:lstStyle/>
        <a:p>
          <a:endParaRPr lang="en-US"/>
        </a:p>
      </dgm:t>
    </dgm:pt>
    <dgm:pt modelId="{1D21010C-C5DE-40D6-86FE-C705DFA81998}" type="sibTrans" cxnId="{0D2A8F34-1DAB-42F3-A3EE-F73BCEDAF65E}">
      <dgm:prSet/>
      <dgm:spPr/>
      <dgm:t>
        <a:bodyPr/>
        <a:lstStyle/>
        <a:p>
          <a:endParaRPr lang="en-US"/>
        </a:p>
      </dgm:t>
    </dgm:pt>
    <dgm:pt modelId="{718B202A-8C4B-488B-8A13-6770B864EC27}" type="pres">
      <dgm:prSet presAssocID="{AC7DE6BF-BF21-4D27-BFF9-2ACC136D91E0}" presName="diagram" presStyleCnt="0">
        <dgm:presLayoutVars>
          <dgm:dir/>
          <dgm:resizeHandles val="exact"/>
        </dgm:presLayoutVars>
      </dgm:prSet>
      <dgm:spPr/>
    </dgm:pt>
    <dgm:pt modelId="{727C62E7-4340-4D28-B7F2-03B18ABEC9E9}" type="pres">
      <dgm:prSet presAssocID="{E4921A19-5332-44D3-B30B-AB649A2B8EB9}" presName="node" presStyleLbl="node1" presStyleIdx="0" presStyleCnt="3" custLinFactNeighborX="4562" custLinFactNeighborY="-49458">
        <dgm:presLayoutVars>
          <dgm:bulletEnabled val="1"/>
        </dgm:presLayoutVars>
      </dgm:prSet>
      <dgm:spPr/>
    </dgm:pt>
    <dgm:pt modelId="{1CCA8D13-45FC-4E22-B3CD-B12E5B61B39F}" type="pres">
      <dgm:prSet presAssocID="{2C49FCF4-32AC-447D-A158-762A86FFD967}" presName="sibTrans" presStyleCnt="0"/>
      <dgm:spPr/>
    </dgm:pt>
    <dgm:pt modelId="{4B453057-E28C-4D31-892C-D428000B2C30}" type="pres">
      <dgm:prSet presAssocID="{6D799335-17FC-44B5-8F2D-BBDCC4F5076E}" presName="node" presStyleLbl="node1" presStyleIdx="1" presStyleCnt="3" custLinFactNeighborX="98335" custLinFactNeighborY="-37000">
        <dgm:presLayoutVars>
          <dgm:bulletEnabled val="1"/>
        </dgm:presLayoutVars>
      </dgm:prSet>
      <dgm:spPr/>
    </dgm:pt>
    <dgm:pt modelId="{12B4BABB-C12C-483E-93C0-222F5B341353}" type="pres">
      <dgm:prSet presAssocID="{47837F6E-6E96-4BDD-BDC5-F6F32CF72345}" presName="sibTrans" presStyleCnt="0"/>
      <dgm:spPr/>
    </dgm:pt>
    <dgm:pt modelId="{6FA0A884-6AA0-4A97-8BEE-CBB2B2305199}" type="pres">
      <dgm:prSet presAssocID="{246BCEAC-5B97-4CE2-91B0-F8C67A8E20CD}" presName="node" presStyleLbl="node1" presStyleIdx="2" presStyleCnt="3" custLinFactX="-14733" custLinFactNeighborX="-100000" custLinFactNeighborY="62174">
        <dgm:presLayoutVars>
          <dgm:bulletEnabled val="1"/>
        </dgm:presLayoutVars>
      </dgm:prSet>
      <dgm:spPr/>
    </dgm:pt>
  </dgm:ptLst>
  <dgm:cxnLst>
    <dgm:cxn modelId="{3B61DB06-65AE-4FA6-9131-D5AE34B24887}" srcId="{AC7DE6BF-BF21-4D27-BFF9-2ACC136D91E0}" destId="{E4921A19-5332-44D3-B30B-AB649A2B8EB9}" srcOrd="0" destOrd="0" parTransId="{9AB71F08-658D-472E-A580-02A04EAF784E}" sibTransId="{2C49FCF4-32AC-447D-A158-762A86FFD967}"/>
    <dgm:cxn modelId="{2B590A11-A4DC-4073-8BED-3B107A1A5B10}" srcId="{AC7DE6BF-BF21-4D27-BFF9-2ACC136D91E0}" destId="{6D799335-17FC-44B5-8F2D-BBDCC4F5076E}" srcOrd="1" destOrd="0" parTransId="{982F20DE-9112-4C92-8AA5-0A4120A6B86F}" sibTransId="{47837F6E-6E96-4BDD-BDC5-F6F32CF72345}"/>
    <dgm:cxn modelId="{0D2A8F34-1DAB-42F3-A3EE-F73BCEDAF65E}" srcId="{AC7DE6BF-BF21-4D27-BFF9-2ACC136D91E0}" destId="{246BCEAC-5B97-4CE2-91B0-F8C67A8E20CD}" srcOrd="2" destOrd="0" parTransId="{E4E8BA46-F90E-4A2F-94B9-575975AB26FA}" sibTransId="{1D21010C-C5DE-40D6-86FE-C705DFA81998}"/>
    <dgm:cxn modelId="{968F7F87-BCE3-4CB9-9314-1BBF1484152F}" type="presOf" srcId="{6D799335-17FC-44B5-8F2D-BBDCC4F5076E}" destId="{4B453057-E28C-4D31-892C-D428000B2C30}" srcOrd="0" destOrd="0" presId="urn:microsoft.com/office/officeart/2005/8/layout/default"/>
    <dgm:cxn modelId="{643188EE-97F8-4C05-8440-7C10721E7021}" type="presOf" srcId="{E4921A19-5332-44D3-B30B-AB649A2B8EB9}" destId="{727C62E7-4340-4D28-B7F2-03B18ABEC9E9}" srcOrd="0" destOrd="0" presId="urn:microsoft.com/office/officeart/2005/8/layout/default"/>
    <dgm:cxn modelId="{0671B6FA-07FB-41D6-81F7-894CA6300259}" type="presOf" srcId="{246BCEAC-5B97-4CE2-91B0-F8C67A8E20CD}" destId="{6FA0A884-6AA0-4A97-8BEE-CBB2B2305199}" srcOrd="0" destOrd="0" presId="urn:microsoft.com/office/officeart/2005/8/layout/default"/>
    <dgm:cxn modelId="{A56944FB-5222-43FF-8791-F7EE3BE401B0}" type="presOf" srcId="{AC7DE6BF-BF21-4D27-BFF9-2ACC136D91E0}" destId="{718B202A-8C4B-488B-8A13-6770B864EC27}" srcOrd="0" destOrd="0" presId="urn:microsoft.com/office/officeart/2005/8/layout/default"/>
    <dgm:cxn modelId="{0F1BBFFB-87CB-49F7-8F29-1849D5CB1389}" type="presParOf" srcId="{718B202A-8C4B-488B-8A13-6770B864EC27}" destId="{727C62E7-4340-4D28-B7F2-03B18ABEC9E9}" srcOrd="0" destOrd="0" presId="urn:microsoft.com/office/officeart/2005/8/layout/default"/>
    <dgm:cxn modelId="{E858439E-E40C-4831-B1F9-D9537EBE7930}" type="presParOf" srcId="{718B202A-8C4B-488B-8A13-6770B864EC27}" destId="{1CCA8D13-45FC-4E22-B3CD-B12E5B61B39F}" srcOrd="1" destOrd="0" presId="urn:microsoft.com/office/officeart/2005/8/layout/default"/>
    <dgm:cxn modelId="{D6255A73-E93A-4776-A37A-8101D791FF79}" type="presParOf" srcId="{718B202A-8C4B-488B-8A13-6770B864EC27}" destId="{4B453057-E28C-4D31-892C-D428000B2C30}" srcOrd="2" destOrd="0" presId="urn:microsoft.com/office/officeart/2005/8/layout/default"/>
    <dgm:cxn modelId="{C96069C7-3082-4F5B-9207-3DD45B907495}" type="presParOf" srcId="{718B202A-8C4B-488B-8A13-6770B864EC27}" destId="{12B4BABB-C12C-483E-93C0-222F5B341353}" srcOrd="3" destOrd="0" presId="urn:microsoft.com/office/officeart/2005/8/layout/default"/>
    <dgm:cxn modelId="{A1B7D1B2-1CF0-407F-B68C-87DC92140CF7}" type="presParOf" srcId="{718B202A-8C4B-488B-8A13-6770B864EC27}" destId="{6FA0A884-6AA0-4A97-8BEE-CBB2B230519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C62E7-4340-4D28-B7F2-03B18ABEC9E9}">
      <dsp:nvSpPr>
        <dsp:cNvPr id="0" name=""/>
        <dsp:cNvSpPr/>
      </dsp:nvSpPr>
      <dsp:spPr>
        <a:xfrm>
          <a:off x="139709" y="144066"/>
          <a:ext cx="3062466" cy="1837479"/>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Arial"/>
              <a:cs typeface="Times New Roman"/>
            </a:rPr>
            <a:t>Student Research Grant</a:t>
          </a:r>
        </a:p>
      </dsp:txBody>
      <dsp:txXfrm>
        <a:off x="139709" y="144066"/>
        <a:ext cx="3062466" cy="1837479"/>
      </dsp:txXfrm>
    </dsp:sp>
    <dsp:sp modelId="{4B453057-E28C-4D31-892C-D428000B2C30}">
      <dsp:nvSpPr>
        <dsp:cNvPr id="0" name=""/>
        <dsp:cNvSpPr/>
      </dsp:nvSpPr>
      <dsp:spPr>
        <a:xfrm>
          <a:off x="6380189" y="372979"/>
          <a:ext cx="3062466" cy="1837479"/>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Arial"/>
              <a:cs typeface="Times New Roman"/>
            </a:rPr>
            <a:t>Professional Development Grant</a:t>
          </a:r>
        </a:p>
      </dsp:txBody>
      <dsp:txXfrm>
        <a:off x="6380189" y="372979"/>
        <a:ext cx="3062466" cy="1837479"/>
      </dsp:txXfrm>
    </dsp:sp>
    <dsp:sp modelId="{6FA0A884-6AA0-4A97-8BEE-CBB2B2305199}">
      <dsp:nvSpPr>
        <dsp:cNvPr id="0" name=""/>
        <dsp:cNvSpPr/>
      </dsp:nvSpPr>
      <dsp:spPr>
        <a:xfrm>
          <a:off x="3223766" y="2105694"/>
          <a:ext cx="3062466" cy="1837479"/>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Arial"/>
              <a:cs typeface="Times New Roman"/>
            </a:rPr>
            <a:t>Graduate Scholarship Fund</a:t>
          </a:r>
        </a:p>
      </dsp:txBody>
      <dsp:txXfrm>
        <a:off x="3223766" y="2105694"/>
        <a:ext cx="3062466" cy="183747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9ECE96-F019-4193-8754-D9E14BAD32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5AEA7E-89EC-482A-B1A6-61C33C24E9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626E0B-247E-459E-B943-13DD5AD0B093}" type="datetimeFigureOut">
              <a:rPr lang="en-US" smtClean="0"/>
              <a:t>6/27/2025</a:t>
            </a:fld>
            <a:endParaRPr lang="en-US"/>
          </a:p>
        </p:txBody>
      </p:sp>
      <p:sp>
        <p:nvSpPr>
          <p:cNvPr id="4" name="Footer Placeholder 3">
            <a:extLst>
              <a:ext uri="{FF2B5EF4-FFF2-40B4-BE49-F238E27FC236}">
                <a16:creationId xmlns:a16="http://schemas.microsoft.com/office/drawing/2014/main" id="{3C762979-8C95-4F19-884C-ADBFA62BAD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UNM GPSA Grant Applicant Training Fall 2022</a:t>
            </a:r>
          </a:p>
        </p:txBody>
      </p:sp>
      <p:sp>
        <p:nvSpPr>
          <p:cNvPr id="5" name="Slide Number Placeholder 4">
            <a:extLst>
              <a:ext uri="{FF2B5EF4-FFF2-40B4-BE49-F238E27FC236}">
                <a16:creationId xmlns:a16="http://schemas.microsoft.com/office/drawing/2014/main" id="{B6E9C32A-3D4C-46CE-B47C-5C51BE688A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B3CAA3-615D-40D0-BC6B-8E8A9899C2AF}" type="slidenum">
              <a:rPr lang="en-US" smtClean="0"/>
              <a:t>‹#›</a:t>
            </a:fld>
            <a:endParaRPr lang="en-US"/>
          </a:p>
        </p:txBody>
      </p:sp>
    </p:spTree>
    <p:extLst>
      <p:ext uri="{BB962C8B-B14F-4D97-AF65-F5344CB8AC3E}">
        <p14:creationId xmlns:p14="http://schemas.microsoft.com/office/powerpoint/2010/main" val="672908742"/>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0T00:27:09.61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273 216,'4'0,"0"-1,0 1,0-1,1 0,4-2,8-2,82-22,78-15,-129 35,1 2,0 2,0 3,0 1,0 3,-1 1,1 3,57 17,-61-11,0-2,90 11,285-17,-257-8,32 2,149-1,-162-18,-16 0,192 16,-196 5,-116-4,83-16,-77 10,54-3,-43 10,70-5,-77 1,58-7,-91 8,-1-1,44-14,-43 9,1 2,1 1,0 1,0 1,0 1,0 1,35 1,306 4,-299-2,46-9,-17-1,-67 9,-1-1,37-8,-33 5,1 2,0 1,53 3,-25 1,-15-3,-20 0,47 4,-58 0,1 1,-1 1,27 11,-9-3,10 5,-25-10,1-1,0-1,27 6,87 18,-14-3,-100-22,0 0,27 13,22 5,-58-20,-1 0,1 0,0 1,-1 0,0 1,0-1,13 11,-17-11,-1 0,1 1,-1-1,0 1,0-1,-1 1,1 0,-1 1,0-1,-1 1,1-1,-1 1,0 0,1 6,-2-7,0 1,0 0,-1 0,1-1,-1 1,-1 0,1 0,-1-1,0 1,0 0,-1-1,1 1,-1-1,-5 9,3-7,0 0,-1-1,0 1,-1-1,1 0,-1 0,0-1,-1 0,-12 9,-83 47,-49 33,133-82,1 1,1 1,0 1,-19 22,27-28,1 1,1 0,-1 0,1 1,1 0,0 0,1 0,0 1,-3 13,3 4,2 0,0 0,4 48,-1 36,-1-111,0 0,-1 0,1 0,0 0,-1 1,0-1,1 0,-1-1,0 1,0 0,0 0,0 0,0 0,-1-1,1 1,0-1,-1 1,0-1,1 1,-1-1,0 0,1 0,-1 0,0 0,0 0,0 0,0 0,0-1,-4 2,-4-1,-1 1,1-2,-1 0,-19-1,12-1,-179-1,183 2,1-1,0 0,0-1,0 0,1-1,-1-1,-13-6,-17-6,16 7,0 0,-47-26,65 31,1 1,-1 0,0 0,0 1,0 0,0 1,-17-2,0 2,-39 2,50 0,-1 0,0-1,0-1,0-1,1-1,-1 0,-17-7,20 7,-7 0,1 0,-1 2,0 0,0 1,-38 4,7-2,51-1,-23 1,1-2,-44-6,34 1,-64-2,-33 9,51 0,-1789 0,1846-1,-1 2,1 0,0 1,0 1,1 2,-28 9,31-9,-1-1,0-1,-29 3,-55-3,50-2,-44 6,-21 1,31-10,-65 2,8 16,-232-14,207-4,125 1,19 1,1 0,-1-2,1-1,-25-5,42 5,1 0,-1 0,0-1,1 1,0-1,-1 0,1-1,0 1,-8-8,0-3,-22-28,24 27,-1 1,-15-14,22 24,1 0,-1 0,0 1,0 0,0 0,0 0,-1 0,1 1,-1 0,-10-2,3 0,-1 0,0-1,1-1,0 0,0-1,-21-15,19 12,-1 0,-1 1,-22-9,12 10,10 3,0-1,0-1,-20-11,34 17,-1-1,1-1,0 1,0 0,0-1,0 1,0-1,0 0,1 0,-1 0,1 0,0-1,0 1,0 0,1-1,-1 0,1 1,-1-1,1 0,0-6,1 5,0 1,0-1,1 1,-1-1,1 0,1 1,-1-1,0 1,1 0,0 0,0-1,5-5,4-6,22-24,-18 22,-4 7,0 0,22-17,-24 21,0 0,0 0,-1-1,0 0,0-1,11-17,-3-2,-10 15,0 1,2 1,-1-1,17-17,-24 29,10-10,0-1,13-19,-21 28,0 0,-1-1,1 1,-1-1,0 0,1 1,-1-1,-1 0,1 1,0-1,-1 0,1 0,-1 0,0 0,0 0,0 1,0-1,-1 0,1 0,-2-4,-5-6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0T00:29:36.98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578 1,'138'3,"867"14,16-17,-423-1,-496 0,112 2,-134 8,8 0,-78-8,0 1,0 0,0 0,-1 1,1 0,-1 1,1 0,8 5,3 1,5-1,0-1,0 0,54 6,-55-10,82 10,47 9,165 36,-225-47,51 9,-120-15,-1 0,0 2,44 19,-52-19,0 0,0 2,-1-1,21 19,-31-23,0 0,0 0,-1 0,0 0,0 1,0 0,-1 0,0 0,0 0,0 0,-1 0,0 1,0-1,-1 1,2 9,-3 110,-2-60,1-49,0 0,-6 21,3-18,-1 22,4 18,-1 18,1-68,-1 0,1-1,-2 1,0-1,0 0,-5 10,-6 7,-2-2,0 0,-30 33,27-34,-16 28,25-34,-17 20,-57 57,75-85,0-1,-1 0,0-1,-1 0,0 0,0-1,0-1,-1 0,0 0,1-1,-2-1,-17 3,-13 0,1-2,-58-3,38-1,57 0,0 1,1-1,-1 1,0 0,1 0,-1 1,1-1,-1 1,1 0,0 0,0 0,0 1,-6 4,0 2,0 0,1 1,-11 15,15-19,-3 4,-1-2,0 1,-1-1,-16 11,5-4,16-12,1-1,-1 1,0-1,1 0,-1 0,0-1,0 1,0-1,0 0,-10 0,-2-1,-32-2,44 1,0 1,0-2,0 1,1 0,-1-1,0 0,1 0,-1 0,-5-5,-4-3,-17-17,4 4,-3 0,-1 2,-60-32,-3 15,75 30,0 1,0 1,-1 1,0 0,0 2,-34-2,-3 3,-61 8,40 3,-146 35,182-34,16-5,-44 16,15-3,0-2,-78 11,110-22,-3-1,-20 5,-50 15,-155 44,160-51,0-3,-114 2,-189-15,176-3,173 2,-45 1,-167-21,-95-34,124 28,202 24,0-1,0-1,1-1,0-1,0-1,0-2,1 0,-34-19,49 22,0 0,0-1,1 1,0-2,-9-9,13 13,1 0,-1-1,1 0,0 0,0 1,1-2,-1 1,1 0,1 0,-1-1,-1-10,-15-393,19 395,0 0,1 0,0 0,1 1,9-25,32-62,-30 71,131-311,-133 301,-8 25,11-26,-13 35,1 0,-1 1,1 0,0-1,1 1,-1 0,1 1,0-1,5-4,3 0,-2 0,1 1,-2-1,1-1,-1 0,9-11,-9 9,1 0,14-13,-11 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065F6-AC28-F640-B145-7DA2A5649663}" type="datetimeFigureOut">
              <a:rPr lang="en-US" smtClean="0"/>
              <a:t>6/27/2025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UNM GPSA Grant Applicant Training Fall 2022</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BCE58-4392-A64A-8F49-CF83B0994D72}" type="slidenum">
              <a:rPr lang="en-US" smtClean="0"/>
              <a:t>‹#›</a:t>
            </a:fld>
            <a:endParaRPr lang="en-US"/>
          </a:p>
        </p:txBody>
      </p:sp>
    </p:spTree>
    <p:extLst>
      <p:ext uri="{BB962C8B-B14F-4D97-AF65-F5344CB8AC3E}">
        <p14:creationId xmlns:p14="http://schemas.microsoft.com/office/powerpoint/2010/main" val="117521882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springclients.blob.core.windows.net/spring-public/5427312-Instructional-81b7714f-288a-40d3-9824-477b16c59e14.xls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1</a:t>
            </a:fld>
            <a:endParaRPr lang="en-US"/>
          </a:p>
        </p:txBody>
      </p:sp>
      <p:sp>
        <p:nvSpPr>
          <p:cNvPr id="5" name="Footer Placeholder 4">
            <a:extLst>
              <a:ext uri="{FF2B5EF4-FFF2-40B4-BE49-F238E27FC236}">
                <a16:creationId xmlns:a16="http://schemas.microsoft.com/office/drawing/2014/main" id="{1D9A3DCE-D6A6-4200-9926-79FCA870C02C}"/>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608683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Make sure your proposal makes sense financially and BE SPECIFIC: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Follow the GPSA budget template to complete the budget – and make sure it is complete with supporting documentation. Itemize all the items that are funded PDG/SRG and other sources of funding.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Please also note all the sources of funding you have requested or applied for, and the amount requested – whether within the University or academic community or from outside organizations. It is ok to let us know if you tried but did not get funding. This does not factor into scoring but does help ensure you are not double-dipping.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Ensure that your links work and take us to valid sites for verification. This is very important. </a:t>
            </a:r>
            <a:r>
              <a:rPr lang="en-US" sz="1200" u="sng" kern="1200" dirty="0">
                <a:solidFill>
                  <a:schemeClr val="tx1"/>
                </a:solidFill>
                <a:effectLst/>
                <a:latin typeface="+mn-lt"/>
                <a:ea typeface="+mn-ea"/>
                <a:cs typeface="+mn-cs"/>
              </a:rPr>
              <a:t>We cannot award funding if we cannot verify your budget request.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Research and list all the spending activity during your project. Your budget should be well researched and complete and should be within the scope of project. Being as meticulous as possible will give your readers confidence that you've done your homework and won't waste their money.</a:t>
            </a:r>
          </a:p>
          <a:p>
            <a:endParaRPr lang="en-US" dirty="0"/>
          </a:p>
        </p:txBody>
      </p:sp>
      <p:sp>
        <p:nvSpPr>
          <p:cNvPr id="4" name="Footer Placeholder 3"/>
          <p:cNvSpPr>
            <a:spLocks noGrp="1"/>
          </p:cNvSpPr>
          <p:nvPr>
            <p:ph type="ftr" sz="quarter" idx="4"/>
          </p:nvPr>
        </p:nvSpPr>
        <p:spPr/>
        <p:txBody>
          <a:bodyPr/>
          <a:lstStyle/>
          <a:p>
            <a:r>
              <a:rPr lang="en-US"/>
              <a:t>UNM GPSA Grant Applicant Training Fall 2022</a:t>
            </a:r>
          </a:p>
        </p:txBody>
      </p:sp>
      <p:sp>
        <p:nvSpPr>
          <p:cNvPr id="5" name="Slide Number Placeholder 4"/>
          <p:cNvSpPr>
            <a:spLocks noGrp="1"/>
          </p:cNvSpPr>
          <p:nvPr>
            <p:ph type="sldNum" sz="quarter" idx="5"/>
          </p:nvPr>
        </p:nvSpPr>
        <p:spPr/>
        <p:txBody>
          <a:bodyPr/>
          <a:lstStyle/>
          <a:p>
            <a:fld id="{3A6BCE58-4392-A64A-8F49-CF83B0994D72}" type="slidenum">
              <a:rPr lang="en-US" smtClean="0"/>
              <a:t>12</a:t>
            </a:fld>
            <a:endParaRPr lang="en-US"/>
          </a:p>
        </p:txBody>
      </p:sp>
    </p:spTree>
    <p:extLst>
      <p:ext uri="{BB962C8B-B14F-4D97-AF65-F5344CB8AC3E}">
        <p14:creationId xmlns:p14="http://schemas.microsoft.com/office/powerpoint/2010/main" val="2080101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budget template can be found at the end of the instructions in the application template, once you are in </a:t>
            </a:r>
            <a:r>
              <a:rPr lang="en-US" dirty="0" err="1"/>
              <a:t>AwardSpring</a:t>
            </a:r>
            <a:r>
              <a:rPr lang="en-US" dirty="0"/>
              <a:t>: </a:t>
            </a:r>
          </a:p>
          <a:p>
            <a:r>
              <a:rPr lang="en-US" dirty="0"/>
              <a:t>You must use the attached </a:t>
            </a:r>
            <a:r>
              <a:rPr lang="en-US" u="sng" dirty="0">
                <a:hlinkClick r:id="rId3"/>
              </a:rPr>
              <a:t>revised budget template</a:t>
            </a:r>
            <a:r>
              <a:rPr lang="en-US" dirty="0"/>
              <a:t>.</a:t>
            </a:r>
            <a:r>
              <a:rPr lang="en-US" dirty="0">
                <a:cs typeface="+mn-lt"/>
              </a:rPr>
              <a:t> </a:t>
            </a:r>
            <a:r>
              <a:rPr lang="en-US" dirty="0"/>
              <a:t>When you click on the "revised budget template" it takes you to what you need to fill. Save and then upload the completed template to your application.</a:t>
            </a:r>
            <a:endParaRPr lang="en-US" dirty="0">
              <a:cs typeface="Calibri"/>
            </a:endParaRPr>
          </a:p>
          <a:p>
            <a:endParaRPr lang="en-US" dirty="0">
              <a:cs typeface="Calibri"/>
            </a:endParaRPr>
          </a:p>
        </p:txBody>
      </p:sp>
      <p:sp>
        <p:nvSpPr>
          <p:cNvPr id="4" name="Footer Placeholder 3"/>
          <p:cNvSpPr>
            <a:spLocks noGrp="1"/>
          </p:cNvSpPr>
          <p:nvPr>
            <p:ph type="ftr" sz="quarter" idx="4"/>
          </p:nvPr>
        </p:nvSpPr>
        <p:spPr/>
        <p:txBody>
          <a:bodyPr/>
          <a:lstStyle/>
          <a:p>
            <a:r>
              <a:rPr lang="en-US"/>
              <a:t>UNM GPSA Grant Applicant Training Fall 2022</a:t>
            </a:r>
          </a:p>
        </p:txBody>
      </p:sp>
      <p:sp>
        <p:nvSpPr>
          <p:cNvPr id="5" name="Slide Number Placeholder 4"/>
          <p:cNvSpPr>
            <a:spLocks noGrp="1"/>
          </p:cNvSpPr>
          <p:nvPr>
            <p:ph type="sldNum" sz="quarter" idx="5"/>
          </p:nvPr>
        </p:nvSpPr>
        <p:spPr/>
        <p:txBody>
          <a:bodyPr/>
          <a:lstStyle/>
          <a:p>
            <a:fld id="{3A6BCE58-4392-A64A-8F49-CF83B0994D72}" type="slidenum">
              <a:rPr lang="en-US" smtClean="0"/>
              <a:t>13</a:t>
            </a:fld>
            <a:endParaRPr lang="en-US"/>
          </a:p>
        </p:txBody>
      </p:sp>
    </p:spTree>
    <p:extLst>
      <p:ext uri="{BB962C8B-B14F-4D97-AF65-F5344CB8AC3E}">
        <p14:creationId xmlns:p14="http://schemas.microsoft.com/office/powerpoint/2010/main" val="3303515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14</a:t>
            </a:fld>
            <a:endParaRPr lang="en-US"/>
          </a:p>
        </p:txBody>
      </p:sp>
      <p:sp>
        <p:nvSpPr>
          <p:cNvPr id="5" name="Footer Placeholder 4">
            <a:extLst>
              <a:ext uri="{FF2B5EF4-FFF2-40B4-BE49-F238E27FC236}">
                <a16:creationId xmlns:a16="http://schemas.microsoft.com/office/drawing/2014/main" id="{88488422-FE78-4552-BA80-6E4F1A4C9703}"/>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2780463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15</a:t>
            </a:fld>
            <a:endParaRPr lang="en-US"/>
          </a:p>
        </p:txBody>
      </p:sp>
      <p:sp>
        <p:nvSpPr>
          <p:cNvPr id="5" name="Footer Placeholder 4">
            <a:extLst>
              <a:ext uri="{FF2B5EF4-FFF2-40B4-BE49-F238E27FC236}">
                <a16:creationId xmlns:a16="http://schemas.microsoft.com/office/drawing/2014/main" id="{8416A8B5-1ED1-42B9-A76B-1EB367073A74}"/>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3730382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16</a:t>
            </a:fld>
            <a:endParaRPr lang="en-US"/>
          </a:p>
        </p:txBody>
      </p:sp>
      <p:sp>
        <p:nvSpPr>
          <p:cNvPr id="5" name="Footer Placeholder 4">
            <a:extLst>
              <a:ext uri="{FF2B5EF4-FFF2-40B4-BE49-F238E27FC236}">
                <a16:creationId xmlns:a16="http://schemas.microsoft.com/office/drawing/2014/main" id="{918BCDA9-ACE9-4F2C-969A-229F1E7E9B19}"/>
              </a:ext>
            </a:extLst>
          </p:cNvPr>
          <p:cNvSpPr>
            <a:spLocks noGrp="1"/>
          </p:cNvSpPr>
          <p:nvPr>
            <p:ph type="ftr" sz="quarter" idx="4"/>
          </p:nvPr>
        </p:nvSpPr>
        <p:spPr/>
        <p:txBody>
          <a:bodyPr/>
          <a:lstStyle/>
          <a:p>
            <a:r>
              <a:rPr lang="en-US"/>
              <a:t>UNM GPSA Grant Applicant Training Summer 2022</a:t>
            </a:r>
          </a:p>
        </p:txBody>
      </p:sp>
    </p:spTree>
    <p:extLst>
      <p:ext uri="{BB962C8B-B14F-4D97-AF65-F5344CB8AC3E}">
        <p14:creationId xmlns:p14="http://schemas.microsoft.com/office/powerpoint/2010/main" val="1846717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17</a:t>
            </a:fld>
            <a:endParaRPr lang="en-US"/>
          </a:p>
        </p:txBody>
      </p:sp>
      <p:sp>
        <p:nvSpPr>
          <p:cNvPr id="5" name="Footer Placeholder 4">
            <a:extLst>
              <a:ext uri="{FF2B5EF4-FFF2-40B4-BE49-F238E27FC236}">
                <a16:creationId xmlns:a16="http://schemas.microsoft.com/office/drawing/2014/main" id="{0DE51FD3-699E-4C67-ADB2-7D8FB94EEEB1}"/>
              </a:ext>
            </a:extLst>
          </p:cNvPr>
          <p:cNvSpPr>
            <a:spLocks noGrp="1"/>
          </p:cNvSpPr>
          <p:nvPr>
            <p:ph type="ftr" sz="quarter" idx="4"/>
          </p:nvPr>
        </p:nvSpPr>
        <p:spPr/>
        <p:txBody>
          <a:bodyPr/>
          <a:lstStyle/>
          <a:p>
            <a:r>
              <a:rPr lang="en-US"/>
              <a:t>UNM GPSA Grant Applicant Training Summer 2022</a:t>
            </a:r>
          </a:p>
        </p:txBody>
      </p:sp>
    </p:spTree>
    <p:extLst>
      <p:ext uri="{BB962C8B-B14F-4D97-AF65-F5344CB8AC3E}">
        <p14:creationId xmlns:p14="http://schemas.microsoft.com/office/powerpoint/2010/main" val="2415985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18</a:t>
            </a:fld>
            <a:endParaRPr lang="en-US"/>
          </a:p>
        </p:txBody>
      </p:sp>
      <p:sp>
        <p:nvSpPr>
          <p:cNvPr id="5" name="Footer Placeholder 4">
            <a:extLst>
              <a:ext uri="{FF2B5EF4-FFF2-40B4-BE49-F238E27FC236}">
                <a16:creationId xmlns:a16="http://schemas.microsoft.com/office/drawing/2014/main" id="{416EA818-7F6E-4E6E-95CE-D9DE0F6B7744}"/>
              </a:ext>
            </a:extLst>
          </p:cNvPr>
          <p:cNvSpPr>
            <a:spLocks noGrp="1"/>
          </p:cNvSpPr>
          <p:nvPr>
            <p:ph type="ftr" sz="quarter" idx="4"/>
          </p:nvPr>
        </p:nvSpPr>
        <p:spPr/>
        <p:txBody>
          <a:bodyPr/>
          <a:lstStyle/>
          <a:p>
            <a:r>
              <a:rPr lang="en-US"/>
              <a:t>UNM GPSA Grant Applicant Training Summer 2022</a:t>
            </a:r>
          </a:p>
        </p:txBody>
      </p:sp>
    </p:spTree>
    <p:extLst>
      <p:ext uri="{BB962C8B-B14F-4D97-AF65-F5344CB8AC3E}">
        <p14:creationId xmlns:p14="http://schemas.microsoft.com/office/powerpoint/2010/main" val="3844333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panose="020B0604020202020204" pitchFamily="34" charset="0"/>
              <a:buNone/>
            </a:pPr>
            <a:endParaRPr lang="en-US" kern="1200" dirty="0">
              <a:effectLst/>
              <a:cs typeface="Calibri"/>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19</a:t>
            </a:fld>
            <a:endParaRPr lang="en-US"/>
          </a:p>
        </p:txBody>
      </p:sp>
      <p:sp>
        <p:nvSpPr>
          <p:cNvPr id="5" name="Footer Placeholder 4">
            <a:extLst>
              <a:ext uri="{FF2B5EF4-FFF2-40B4-BE49-F238E27FC236}">
                <a16:creationId xmlns:a16="http://schemas.microsoft.com/office/drawing/2014/main" id="{D08BCA65-9B8E-436B-BCAF-A41228AEA7C7}"/>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1144526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BA7AE-6CC9-9C63-4CBA-A1781D3532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4B0C6C-1D4B-F680-6052-D2013A2759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92A3C1-FD2B-6BE3-3CC2-9B3708E30050}"/>
              </a:ext>
            </a:extLst>
          </p:cNvPr>
          <p:cNvSpPr>
            <a:spLocks noGrp="1"/>
          </p:cNvSpPr>
          <p:nvPr>
            <p:ph type="body" idx="1"/>
          </p:nvPr>
        </p:nvSpPr>
        <p:spPr/>
        <p:txBody>
          <a:bodyPr/>
          <a:lstStyle/>
          <a:p>
            <a:pPr marL="0" indent="0">
              <a:buFont typeface="Arial,Sans-Serif" panose="020B0604020202020204" pitchFamily="34" charset="0"/>
              <a:buNone/>
            </a:pPr>
            <a:endParaRPr lang="en-US" kern="1200" dirty="0">
              <a:effectLst/>
              <a:cs typeface="Calibri"/>
            </a:endParaRPr>
          </a:p>
        </p:txBody>
      </p:sp>
      <p:sp>
        <p:nvSpPr>
          <p:cNvPr id="4" name="Slide Number Placeholder 3">
            <a:extLst>
              <a:ext uri="{FF2B5EF4-FFF2-40B4-BE49-F238E27FC236}">
                <a16:creationId xmlns:a16="http://schemas.microsoft.com/office/drawing/2014/main" id="{E63305C9-3893-D94F-4FE6-11A697FC0719}"/>
              </a:ext>
            </a:extLst>
          </p:cNvPr>
          <p:cNvSpPr>
            <a:spLocks noGrp="1"/>
          </p:cNvSpPr>
          <p:nvPr>
            <p:ph type="sldNum" sz="quarter" idx="5"/>
          </p:nvPr>
        </p:nvSpPr>
        <p:spPr/>
        <p:txBody>
          <a:bodyPr/>
          <a:lstStyle/>
          <a:p>
            <a:fld id="{3A6BCE58-4392-A64A-8F49-CF83B0994D72}" type="slidenum">
              <a:rPr lang="en-US" smtClean="0"/>
              <a:t>20</a:t>
            </a:fld>
            <a:endParaRPr lang="en-US"/>
          </a:p>
        </p:txBody>
      </p:sp>
      <p:sp>
        <p:nvSpPr>
          <p:cNvPr id="5" name="Footer Placeholder 4">
            <a:extLst>
              <a:ext uri="{FF2B5EF4-FFF2-40B4-BE49-F238E27FC236}">
                <a16:creationId xmlns:a16="http://schemas.microsoft.com/office/drawing/2014/main" id="{2AA2DB41-7D36-5CF8-1573-B24F7C3BEAA7}"/>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2769517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21</a:t>
            </a:fld>
            <a:endParaRPr lang="en-US"/>
          </a:p>
        </p:txBody>
      </p:sp>
      <p:sp>
        <p:nvSpPr>
          <p:cNvPr id="5" name="Footer Placeholder 4">
            <a:extLst>
              <a:ext uri="{FF2B5EF4-FFF2-40B4-BE49-F238E27FC236}">
                <a16:creationId xmlns:a16="http://schemas.microsoft.com/office/drawing/2014/main" id="{14FF722B-217D-48A8-8971-17A8B8EEF971}"/>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1361746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UNM GPSA Grant Applicant Training Fall 2022</a:t>
            </a:r>
          </a:p>
        </p:txBody>
      </p:sp>
      <p:sp>
        <p:nvSpPr>
          <p:cNvPr id="5" name="Slide Number Placeholder 4"/>
          <p:cNvSpPr>
            <a:spLocks noGrp="1"/>
          </p:cNvSpPr>
          <p:nvPr>
            <p:ph type="sldNum" sz="quarter" idx="5"/>
          </p:nvPr>
        </p:nvSpPr>
        <p:spPr/>
        <p:txBody>
          <a:bodyPr/>
          <a:lstStyle/>
          <a:p>
            <a:fld id="{3A6BCE58-4392-A64A-8F49-CF83B0994D72}" type="slidenum">
              <a:rPr lang="en-US" smtClean="0"/>
              <a:t>2</a:t>
            </a:fld>
            <a:endParaRPr lang="en-US"/>
          </a:p>
        </p:txBody>
      </p:sp>
    </p:spTree>
    <p:extLst>
      <p:ext uri="{BB962C8B-B14F-4D97-AF65-F5344CB8AC3E}">
        <p14:creationId xmlns:p14="http://schemas.microsoft.com/office/powerpoint/2010/main" val="3920367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22</a:t>
            </a:fld>
            <a:endParaRPr lang="en-US"/>
          </a:p>
        </p:txBody>
      </p:sp>
      <p:sp>
        <p:nvSpPr>
          <p:cNvPr id="5" name="Footer Placeholder 4">
            <a:extLst>
              <a:ext uri="{FF2B5EF4-FFF2-40B4-BE49-F238E27FC236}">
                <a16:creationId xmlns:a16="http://schemas.microsoft.com/office/drawing/2014/main" id="{14FF722B-217D-48A8-8971-17A8B8EEF971}"/>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1863047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UNM GPSA Grant Applicant Training Fall 2022</a:t>
            </a:r>
          </a:p>
        </p:txBody>
      </p:sp>
      <p:sp>
        <p:nvSpPr>
          <p:cNvPr id="5" name="Slide Number Placeholder 4"/>
          <p:cNvSpPr>
            <a:spLocks noGrp="1"/>
          </p:cNvSpPr>
          <p:nvPr>
            <p:ph type="sldNum" sz="quarter" idx="5"/>
          </p:nvPr>
        </p:nvSpPr>
        <p:spPr/>
        <p:txBody>
          <a:bodyPr/>
          <a:lstStyle/>
          <a:p>
            <a:fld id="{3A6BCE58-4392-A64A-8F49-CF83B0994D72}" type="slidenum">
              <a:rPr lang="en-US" smtClean="0"/>
              <a:t>23</a:t>
            </a:fld>
            <a:endParaRPr lang="en-US"/>
          </a:p>
        </p:txBody>
      </p:sp>
    </p:spTree>
    <p:extLst>
      <p:ext uri="{BB962C8B-B14F-4D97-AF65-F5344CB8AC3E}">
        <p14:creationId xmlns:p14="http://schemas.microsoft.com/office/powerpoint/2010/main" val="1354681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6BCE58-4392-A64A-8F49-CF83B0994D72}" type="slidenum">
              <a:rPr lang="en-US" smtClean="0"/>
              <a:t>24</a:t>
            </a:fld>
            <a:endParaRPr lang="en-US"/>
          </a:p>
        </p:txBody>
      </p:sp>
      <p:sp>
        <p:nvSpPr>
          <p:cNvPr id="5" name="Footer Placeholder 4">
            <a:extLst>
              <a:ext uri="{FF2B5EF4-FFF2-40B4-BE49-F238E27FC236}">
                <a16:creationId xmlns:a16="http://schemas.microsoft.com/office/drawing/2014/main" id="{28118ACC-36D2-4086-9740-CFD25AADA3B7}"/>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2247304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5</a:t>
            </a:fld>
            <a:endParaRPr lang="en-US"/>
          </a:p>
        </p:txBody>
      </p:sp>
      <p:sp>
        <p:nvSpPr>
          <p:cNvPr id="5" name="Footer Placeholder 4">
            <a:extLst>
              <a:ext uri="{FF2B5EF4-FFF2-40B4-BE49-F238E27FC236}">
                <a16:creationId xmlns:a16="http://schemas.microsoft.com/office/drawing/2014/main" id="{EC8F9606-113C-4A7E-A232-14C4E304C557}"/>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2356810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6</a:t>
            </a:fld>
            <a:endParaRPr lang="en-US"/>
          </a:p>
        </p:txBody>
      </p:sp>
      <p:sp>
        <p:nvSpPr>
          <p:cNvPr id="5" name="Footer Placeholder 4">
            <a:extLst>
              <a:ext uri="{FF2B5EF4-FFF2-40B4-BE49-F238E27FC236}">
                <a16:creationId xmlns:a16="http://schemas.microsoft.com/office/drawing/2014/main" id="{3743847A-9902-4A3A-8799-4BE5E9F23E7C}"/>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3263081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7</a:t>
            </a:fld>
            <a:endParaRPr lang="en-US"/>
          </a:p>
        </p:txBody>
      </p:sp>
      <p:sp>
        <p:nvSpPr>
          <p:cNvPr id="5" name="Footer Placeholder 4">
            <a:extLst>
              <a:ext uri="{FF2B5EF4-FFF2-40B4-BE49-F238E27FC236}">
                <a16:creationId xmlns:a16="http://schemas.microsoft.com/office/drawing/2014/main" id="{694C9DE1-1A28-4DE6-B3A9-0C0CFD6B7A87}"/>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1704979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8</a:t>
            </a:fld>
            <a:endParaRPr lang="en-US"/>
          </a:p>
        </p:txBody>
      </p:sp>
      <p:sp>
        <p:nvSpPr>
          <p:cNvPr id="5" name="Footer Placeholder 4">
            <a:extLst>
              <a:ext uri="{FF2B5EF4-FFF2-40B4-BE49-F238E27FC236}">
                <a16:creationId xmlns:a16="http://schemas.microsoft.com/office/drawing/2014/main" id="{45185EE1-4F39-4A82-87F3-0C7ED9054620}"/>
              </a:ext>
            </a:extLst>
          </p:cNvPr>
          <p:cNvSpPr>
            <a:spLocks noGrp="1"/>
          </p:cNvSpPr>
          <p:nvPr>
            <p:ph type="ftr" sz="quarter" idx="4"/>
          </p:nvPr>
        </p:nvSpPr>
        <p:spPr/>
        <p:txBody>
          <a:bodyPr/>
          <a:lstStyle/>
          <a:p>
            <a:r>
              <a:rPr lang="en-US"/>
              <a:t>UNM GPSA Grant Applicant Training Summer 2022</a:t>
            </a:r>
          </a:p>
        </p:txBody>
      </p:sp>
    </p:spTree>
    <p:extLst>
      <p:ext uri="{BB962C8B-B14F-4D97-AF65-F5344CB8AC3E}">
        <p14:creationId xmlns:p14="http://schemas.microsoft.com/office/powerpoint/2010/main" val="197559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9</a:t>
            </a:fld>
            <a:endParaRPr lang="en-US"/>
          </a:p>
        </p:txBody>
      </p:sp>
      <p:sp>
        <p:nvSpPr>
          <p:cNvPr id="5" name="Footer Placeholder 4">
            <a:extLst>
              <a:ext uri="{FF2B5EF4-FFF2-40B4-BE49-F238E27FC236}">
                <a16:creationId xmlns:a16="http://schemas.microsoft.com/office/drawing/2014/main" id="{45185EE1-4F39-4A82-87F3-0C7ED9054620}"/>
              </a:ext>
            </a:extLst>
          </p:cNvPr>
          <p:cNvSpPr>
            <a:spLocks noGrp="1"/>
          </p:cNvSpPr>
          <p:nvPr>
            <p:ph type="ftr" sz="quarter" idx="4"/>
          </p:nvPr>
        </p:nvSpPr>
        <p:spPr/>
        <p:txBody>
          <a:bodyPr/>
          <a:lstStyle/>
          <a:p>
            <a:r>
              <a:rPr lang="en-US"/>
              <a:t>UNM GPSA Grant Applicant Training Summer 2022</a:t>
            </a:r>
          </a:p>
        </p:txBody>
      </p:sp>
    </p:spTree>
    <p:extLst>
      <p:ext uri="{BB962C8B-B14F-4D97-AF65-F5344CB8AC3E}">
        <p14:creationId xmlns:p14="http://schemas.microsoft.com/office/powerpoint/2010/main" val="1438108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10</a:t>
            </a:fld>
            <a:endParaRPr lang="en-US"/>
          </a:p>
        </p:txBody>
      </p:sp>
      <p:sp>
        <p:nvSpPr>
          <p:cNvPr id="5" name="Footer Placeholder 4">
            <a:extLst>
              <a:ext uri="{FF2B5EF4-FFF2-40B4-BE49-F238E27FC236}">
                <a16:creationId xmlns:a16="http://schemas.microsoft.com/office/drawing/2014/main" id="{49BF1246-7364-4583-8406-FC4AA20BBEF7}"/>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2581475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11</a:t>
            </a:fld>
            <a:endParaRPr lang="en-US"/>
          </a:p>
        </p:txBody>
      </p:sp>
      <p:sp>
        <p:nvSpPr>
          <p:cNvPr id="5" name="Footer Placeholder 4">
            <a:extLst>
              <a:ext uri="{FF2B5EF4-FFF2-40B4-BE49-F238E27FC236}">
                <a16:creationId xmlns:a16="http://schemas.microsoft.com/office/drawing/2014/main" id="{6128CAC8-277E-4894-A816-7663D829E755}"/>
              </a:ext>
            </a:extLst>
          </p:cNvPr>
          <p:cNvSpPr>
            <a:spLocks noGrp="1"/>
          </p:cNvSpPr>
          <p:nvPr>
            <p:ph type="ftr" sz="quarter" idx="4"/>
          </p:nvPr>
        </p:nvSpPr>
        <p:spPr/>
        <p:txBody>
          <a:bodyPr/>
          <a:lstStyle/>
          <a:p>
            <a:r>
              <a:rPr lang="en-US"/>
              <a:t>UNM GPSA Grant Applicant Training Summer 2022</a:t>
            </a:r>
          </a:p>
        </p:txBody>
      </p:sp>
    </p:spTree>
    <p:extLst>
      <p:ext uri="{BB962C8B-B14F-4D97-AF65-F5344CB8AC3E}">
        <p14:creationId xmlns:p14="http://schemas.microsoft.com/office/powerpoint/2010/main" val="1164195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ct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F8871DF-BC9F-4719-ADCB-0D39DB5A7B15}" type="datetime4">
              <a:rPr lang="en-US" smtClean="0"/>
              <a:t>June 27, 2025</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7694" y="1638845"/>
            <a:ext cx="8040096" cy="19975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431235" y="5074920"/>
            <a:ext cx="944535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431235" y="5907023"/>
            <a:ext cx="944535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617165-D3D9-4B98-946E-FA4CAB35E585}" type="datetime4">
              <a:rPr lang="en-US" smtClean="0"/>
              <a:t>June 27, 2025</a:t>
            </a:fld>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9F23A-76F7-4D5E-AA7E-E8B146642311}" type="datetime4">
              <a:rPr lang="en-US" smtClean="0"/>
              <a:t>June 27, 2025</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427317-7B54-42EC-BFE3-E76651B7172F}" type="datetime4">
              <a:rPr lang="en-US" smtClean="0"/>
              <a:t>June 27, 2025</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0FD69-84C6-449E-9FD1-981C162F60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C62BEA-EEF7-4E5C-9811-457D4956F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A2AC81-53BA-4833-81A2-83B8B0FC1168}"/>
              </a:ext>
            </a:extLst>
          </p:cNvPr>
          <p:cNvSpPr>
            <a:spLocks noGrp="1"/>
          </p:cNvSpPr>
          <p:nvPr>
            <p:ph type="dt" sz="half" idx="10"/>
          </p:nvPr>
        </p:nvSpPr>
        <p:spPr/>
        <p:txBody>
          <a:bodyPr/>
          <a:lstStyle/>
          <a:p>
            <a:fld id="{42DECF28-19AE-4321-B704-E00ED41085A6}" type="datetime4">
              <a:rPr lang="en-US" smtClean="0"/>
              <a:t>June 27, 2025</a:t>
            </a:fld>
            <a:endParaRPr lang="en-US"/>
          </a:p>
        </p:txBody>
      </p:sp>
      <p:sp>
        <p:nvSpPr>
          <p:cNvPr id="5" name="Footer Placeholder 4">
            <a:extLst>
              <a:ext uri="{FF2B5EF4-FFF2-40B4-BE49-F238E27FC236}">
                <a16:creationId xmlns:a16="http://schemas.microsoft.com/office/drawing/2014/main" id="{FAE80C23-26EB-4747-904A-091F1474A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78B52-FAA2-409A-B7EE-EBB6D8ABD05A}"/>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927046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1BE-62B5-45D2-8235-E63204783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E7D053-CD90-4198-BC42-4EFF3CEDB5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75CBBE-48EB-4BD4-8172-C3C9CE5F297F}"/>
              </a:ext>
            </a:extLst>
          </p:cNvPr>
          <p:cNvSpPr>
            <a:spLocks noGrp="1"/>
          </p:cNvSpPr>
          <p:nvPr>
            <p:ph type="dt" sz="half" idx="10"/>
          </p:nvPr>
        </p:nvSpPr>
        <p:spPr/>
        <p:txBody>
          <a:bodyPr/>
          <a:lstStyle/>
          <a:p>
            <a:fld id="{569EA5F9-4226-44CB-80D1-84CD93BCC73C}" type="datetime4">
              <a:rPr lang="en-US" smtClean="0"/>
              <a:t>June 27, 2025</a:t>
            </a:fld>
            <a:endParaRPr lang="en-US"/>
          </a:p>
        </p:txBody>
      </p:sp>
      <p:sp>
        <p:nvSpPr>
          <p:cNvPr id="5" name="Footer Placeholder 4">
            <a:extLst>
              <a:ext uri="{FF2B5EF4-FFF2-40B4-BE49-F238E27FC236}">
                <a16:creationId xmlns:a16="http://schemas.microsoft.com/office/drawing/2014/main" id="{204BC5EE-E5A9-446D-9026-5B9CC1C04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AB629F-37DA-4A7F-AC6F-4966A0890153}"/>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847174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F5FF1-D2A2-4A6D-A881-AFC48054B8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BE6170-3A84-451A-8190-9A57031F8B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34D8E1-CD14-44FD-80EB-70C2E966E0B0}"/>
              </a:ext>
            </a:extLst>
          </p:cNvPr>
          <p:cNvSpPr>
            <a:spLocks noGrp="1"/>
          </p:cNvSpPr>
          <p:nvPr>
            <p:ph type="dt" sz="half" idx="10"/>
          </p:nvPr>
        </p:nvSpPr>
        <p:spPr/>
        <p:txBody>
          <a:bodyPr/>
          <a:lstStyle/>
          <a:p>
            <a:fld id="{64A81DBF-DD91-4FCE-B0CF-DD129B3F4836}" type="datetime4">
              <a:rPr lang="en-US" smtClean="0"/>
              <a:t>June 27, 2025</a:t>
            </a:fld>
            <a:endParaRPr lang="en-US"/>
          </a:p>
        </p:txBody>
      </p:sp>
      <p:sp>
        <p:nvSpPr>
          <p:cNvPr id="5" name="Footer Placeholder 4">
            <a:extLst>
              <a:ext uri="{FF2B5EF4-FFF2-40B4-BE49-F238E27FC236}">
                <a16:creationId xmlns:a16="http://schemas.microsoft.com/office/drawing/2014/main" id="{6FEEF547-623D-4742-9B2F-29D2830B63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05858-031F-4C22-ACB8-436490F7772D}"/>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1711576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5258-8054-437B-A34E-BDBAC7F7C6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B6B4A-3B2A-407F-8F74-7DF10C4357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5C5164-A486-47EF-93B2-AC39BFF322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FE73B0-A461-4EDC-89E2-669FE7ACAF1B}"/>
              </a:ext>
            </a:extLst>
          </p:cNvPr>
          <p:cNvSpPr>
            <a:spLocks noGrp="1"/>
          </p:cNvSpPr>
          <p:nvPr>
            <p:ph type="dt" sz="half" idx="10"/>
          </p:nvPr>
        </p:nvSpPr>
        <p:spPr/>
        <p:txBody>
          <a:bodyPr/>
          <a:lstStyle/>
          <a:p>
            <a:fld id="{52F010CE-E059-4468-AE8C-BA8359729772}" type="datetime4">
              <a:rPr lang="en-US" smtClean="0"/>
              <a:t>June 27, 2025</a:t>
            </a:fld>
            <a:endParaRPr lang="en-US"/>
          </a:p>
        </p:txBody>
      </p:sp>
      <p:sp>
        <p:nvSpPr>
          <p:cNvPr id="6" name="Footer Placeholder 5">
            <a:extLst>
              <a:ext uri="{FF2B5EF4-FFF2-40B4-BE49-F238E27FC236}">
                <a16:creationId xmlns:a16="http://schemas.microsoft.com/office/drawing/2014/main" id="{F51BCA02-E95F-4456-B55E-FD7E99900C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53BE1B-8CA7-4ECA-A320-2F3A41169F35}"/>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1930722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5D414-60ED-46FC-80D1-88A5107B75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C85427-DECA-4585-9AF6-E70C12413F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4AC53D-BCBF-4A6F-A4A0-9C807FA753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945F78-5E1F-4DCD-8C5D-057AA02408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990BE5-C3A0-4007-9BE3-C137A18127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39CD8-89D3-4359-AFDB-B4659EAAF2B6}"/>
              </a:ext>
            </a:extLst>
          </p:cNvPr>
          <p:cNvSpPr>
            <a:spLocks noGrp="1"/>
          </p:cNvSpPr>
          <p:nvPr>
            <p:ph type="dt" sz="half" idx="10"/>
          </p:nvPr>
        </p:nvSpPr>
        <p:spPr/>
        <p:txBody>
          <a:bodyPr/>
          <a:lstStyle/>
          <a:p>
            <a:fld id="{913BE8B2-D750-49C8-914D-D8046F5CB91A}" type="datetime4">
              <a:rPr lang="en-US" smtClean="0"/>
              <a:t>June 27, 2025</a:t>
            </a:fld>
            <a:endParaRPr lang="en-US"/>
          </a:p>
        </p:txBody>
      </p:sp>
      <p:sp>
        <p:nvSpPr>
          <p:cNvPr id="8" name="Footer Placeholder 7">
            <a:extLst>
              <a:ext uri="{FF2B5EF4-FFF2-40B4-BE49-F238E27FC236}">
                <a16:creationId xmlns:a16="http://schemas.microsoft.com/office/drawing/2014/main" id="{F7612578-D683-462C-BC10-B1915D9E3B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310A4F-4193-4F04-926A-B5129ED3397E}"/>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733131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5884-D81D-494F-8E63-889EBB5B7C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DD4480-3928-4A3B-A05A-211F4E582467}"/>
              </a:ext>
            </a:extLst>
          </p:cNvPr>
          <p:cNvSpPr>
            <a:spLocks noGrp="1"/>
          </p:cNvSpPr>
          <p:nvPr>
            <p:ph type="dt" sz="half" idx="10"/>
          </p:nvPr>
        </p:nvSpPr>
        <p:spPr/>
        <p:txBody>
          <a:bodyPr/>
          <a:lstStyle/>
          <a:p>
            <a:fld id="{63028A1D-9F95-436B-96A8-7DF293157839}" type="datetime4">
              <a:rPr lang="en-US" smtClean="0"/>
              <a:t>June 27, 2025</a:t>
            </a:fld>
            <a:endParaRPr lang="en-US"/>
          </a:p>
        </p:txBody>
      </p:sp>
      <p:sp>
        <p:nvSpPr>
          <p:cNvPr id="4" name="Footer Placeholder 3">
            <a:extLst>
              <a:ext uri="{FF2B5EF4-FFF2-40B4-BE49-F238E27FC236}">
                <a16:creationId xmlns:a16="http://schemas.microsoft.com/office/drawing/2014/main" id="{3BB26336-B25B-4CC9-B946-0C27A1F076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3891A2-7020-421D-80EC-F796B2FA0D79}"/>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1203970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40C2DA-B9DD-4305-8C52-1400FC21B1E4}"/>
              </a:ext>
            </a:extLst>
          </p:cNvPr>
          <p:cNvSpPr>
            <a:spLocks noGrp="1"/>
          </p:cNvSpPr>
          <p:nvPr>
            <p:ph type="dt" sz="half" idx="10"/>
          </p:nvPr>
        </p:nvSpPr>
        <p:spPr/>
        <p:txBody>
          <a:bodyPr/>
          <a:lstStyle/>
          <a:p>
            <a:fld id="{F64AC8A1-436D-47FA-BC3B-CD577E5C2ED5}" type="datetime4">
              <a:rPr lang="en-US" smtClean="0"/>
              <a:t>June 27, 2025</a:t>
            </a:fld>
            <a:endParaRPr lang="en-US"/>
          </a:p>
        </p:txBody>
      </p:sp>
      <p:sp>
        <p:nvSpPr>
          <p:cNvPr id="3" name="Footer Placeholder 2">
            <a:extLst>
              <a:ext uri="{FF2B5EF4-FFF2-40B4-BE49-F238E27FC236}">
                <a16:creationId xmlns:a16="http://schemas.microsoft.com/office/drawing/2014/main" id="{862BBC0F-FDE0-4FA7-B845-2CB59264DF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388BB5-3064-4371-8C11-03480C90ED48}"/>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3329977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F5462470-0839-4FE4-A3B9-DBE970E2AF7B}" type="datetime4">
              <a:rPr lang="en-US" smtClean="0"/>
              <a:t>June 27, 2025</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EA82-AD37-42F2-9D47-7E026842F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B9DA11-8460-4343-B08F-B1B335D39A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EF20B1-E2C3-46F7-845B-0ED33FC7E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DF81E8-F948-431A-B40B-D9C303EBED9F}"/>
              </a:ext>
            </a:extLst>
          </p:cNvPr>
          <p:cNvSpPr>
            <a:spLocks noGrp="1"/>
          </p:cNvSpPr>
          <p:nvPr>
            <p:ph type="dt" sz="half" idx="10"/>
          </p:nvPr>
        </p:nvSpPr>
        <p:spPr/>
        <p:txBody>
          <a:bodyPr/>
          <a:lstStyle/>
          <a:p>
            <a:fld id="{56AF99A1-ADE5-4D8C-B3F5-74DE7BE1864D}" type="datetime4">
              <a:rPr lang="en-US" smtClean="0"/>
              <a:t>June 27, 2025</a:t>
            </a:fld>
            <a:endParaRPr lang="en-US"/>
          </a:p>
        </p:txBody>
      </p:sp>
      <p:sp>
        <p:nvSpPr>
          <p:cNvPr id="6" name="Footer Placeholder 5">
            <a:extLst>
              <a:ext uri="{FF2B5EF4-FFF2-40B4-BE49-F238E27FC236}">
                <a16:creationId xmlns:a16="http://schemas.microsoft.com/office/drawing/2014/main" id="{A04B3D3C-8755-4AF9-A2E0-5EE6D6DE34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F156BA-58BB-4A45-AB29-1B1FE2FECBE9}"/>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1538946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004AC-5B33-47C0-A832-E96CC9FFC0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308D61-7D43-450F-B5AE-F745EDFD84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1121E3-33D7-4858-B3EB-48E00CC77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E0CDA-FF02-42B5-96EB-1835D1E2F16D}"/>
              </a:ext>
            </a:extLst>
          </p:cNvPr>
          <p:cNvSpPr>
            <a:spLocks noGrp="1"/>
          </p:cNvSpPr>
          <p:nvPr>
            <p:ph type="dt" sz="half" idx="10"/>
          </p:nvPr>
        </p:nvSpPr>
        <p:spPr/>
        <p:txBody>
          <a:bodyPr/>
          <a:lstStyle/>
          <a:p>
            <a:fld id="{0E3D8104-B482-4CDE-B061-2127A3E1DC8F}" type="datetime4">
              <a:rPr lang="en-US" smtClean="0"/>
              <a:t>June 27, 2025</a:t>
            </a:fld>
            <a:endParaRPr lang="en-US"/>
          </a:p>
        </p:txBody>
      </p:sp>
      <p:sp>
        <p:nvSpPr>
          <p:cNvPr id="6" name="Footer Placeholder 5">
            <a:extLst>
              <a:ext uri="{FF2B5EF4-FFF2-40B4-BE49-F238E27FC236}">
                <a16:creationId xmlns:a16="http://schemas.microsoft.com/office/drawing/2014/main" id="{F22DF8F9-07EC-4266-980A-2DA113CBA8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E88944-9BDF-434C-A05F-FF88C11BF23F}"/>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1172088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7A5B-A2EF-4E6A-9F94-65A585B98F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F38C1E-A04F-4D26-ADA3-19548594F5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87C5E-0628-4A90-A738-A603CF190926}"/>
              </a:ext>
            </a:extLst>
          </p:cNvPr>
          <p:cNvSpPr>
            <a:spLocks noGrp="1"/>
          </p:cNvSpPr>
          <p:nvPr>
            <p:ph type="dt" sz="half" idx="10"/>
          </p:nvPr>
        </p:nvSpPr>
        <p:spPr/>
        <p:txBody>
          <a:bodyPr/>
          <a:lstStyle/>
          <a:p>
            <a:fld id="{106668B1-817C-4FD3-B0FA-457344DDD37D}" type="datetime4">
              <a:rPr lang="en-US" smtClean="0"/>
              <a:t>June 27, 2025</a:t>
            </a:fld>
            <a:endParaRPr lang="en-US"/>
          </a:p>
        </p:txBody>
      </p:sp>
      <p:sp>
        <p:nvSpPr>
          <p:cNvPr id="5" name="Footer Placeholder 4">
            <a:extLst>
              <a:ext uri="{FF2B5EF4-FFF2-40B4-BE49-F238E27FC236}">
                <a16:creationId xmlns:a16="http://schemas.microsoft.com/office/drawing/2014/main" id="{4F55A838-7383-48C5-B3D5-2B15963FD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9E4C5-600D-4708-9D72-C650B46FE059}"/>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2392520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3A482D-A91E-4C87-AA20-325C92BF62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F6C92E-61CB-464A-B029-2A4CD4C3BA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85E56-AD46-447D-8CF9-0FB3AF7369D1}"/>
              </a:ext>
            </a:extLst>
          </p:cNvPr>
          <p:cNvSpPr>
            <a:spLocks noGrp="1"/>
          </p:cNvSpPr>
          <p:nvPr>
            <p:ph type="dt" sz="half" idx="10"/>
          </p:nvPr>
        </p:nvSpPr>
        <p:spPr/>
        <p:txBody>
          <a:bodyPr/>
          <a:lstStyle/>
          <a:p>
            <a:fld id="{0F870245-9AA0-4019-B97B-FD5045898571}" type="datetime4">
              <a:rPr lang="en-US" smtClean="0"/>
              <a:t>June 27, 2025</a:t>
            </a:fld>
            <a:endParaRPr lang="en-US"/>
          </a:p>
        </p:txBody>
      </p:sp>
      <p:sp>
        <p:nvSpPr>
          <p:cNvPr id="5" name="Footer Placeholder 4">
            <a:extLst>
              <a:ext uri="{FF2B5EF4-FFF2-40B4-BE49-F238E27FC236}">
                <a16:creationId xmlns:a16="http://schemas.microsoft.com/office/drawing/2014/main" id="{C95C5F4F-C795-468E-B751-110DB8E48F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59D3A-536F-401A-B7E7-35FED49A4C0F}"/>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1910647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A4C10-E5B5-43C1-B689-18B88A000A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FB5530-DC73-4FE3-88A4-E9ACC5FB9C51}"/>
              </a:ext>
            </a:extLst>
          </p:cNvPr>
          <p:cNvSpPr>
            <a:spLocks noGrp="1"/>
          </p:cNvSpPr>
          <p:nvPr>
            <p:ph type="dt" sz="half" idx="10"/>
          </p:nvPr>
        </p:nvSpPr>
        <p:spPr/>
        <p:txBody>
          <a:bodyPr/>
          <a:lstStyle/>
          <a:p>
            <a:fld id="{132AA946-FD82-4064-856F-D052FB14595A}" type="datetime4">
              <a:rPr lang="en-US" smtClean="0"/>
              <a:t>June 27, 2025</a:t>
            </a:fld>
            <a:endParaRPr lang="en-US"/>
          </a:p>
        </p:txBody>
      </p:sp>
      <p:sp>
        <p:nvSpPr>
          <p:cNvPr id="4" name="Footer Placeholder 3">
            <a:extLst>
              <a:ext uri="{FF2B5EF4-FFF2-40B4-BE49-F238E27FC236}">
                <a16:creationId xmlns:a16="http://schemas.microsoft.com/office/drawing/2014/main" id="{1C42A6F1-BCB5-48CA-BB26-FF2CAA1E42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4C5EE6-6D3C-4AA5-BFC2-E8C683C10617}"/>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911159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ct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CC04FCCA-680D-4508-BD8C-367D5B5E1C1E}" type="datetime4">
              <a:rPr lang="en-US" smtClean="0"/>
              <a:t>June 27, 2025</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7694" y="1638845"/>
            <a:ext cx="8040096" cy="199754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2ECF16BD-1ADF-44B0-816D-E07EBA6594E4}" type="datetime4">
              <a:rPr lang="en-US" smtClean="0"/>
              <a:t>June 27, 2025</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1F743E-B331-4ECA-ADA3-3AC3543D89B3}" type="datetime4">
              <a:rPr lang="en-US" smtClean="0"/>
              <a:t>June 27, 2025</a:t>
            </a:fld>
            <a:endParaRPr lang="en-US"/>
          </a:p>
        </p:txBody>
      </p:sp>
      <p:sp>
        <p:nvSpPr>
          <p:cNvPr id="6" name="Slide Number Placeholder 5"/>
          <p:cNvSpPr>
            <a:spLocks noGrp="1"/>
          </p:cNvSpPr>
          <p:nvPr>
            <p:ph type="sldNum" sz="quarter" idx="12"/>
          </p:nvPr>
        </p:nvSpPr>
        <p:spPr>
          <a:xfrm>
            <a:off x="3778251" y="6436395"/>
            <a:ext cx="3797992" cy="365125"/>
          </a:xfrm>
        </p:spPr>
        <p:txBody>
          <a:bodyPr/>
          <a:lstStyle/>
          <a:p>
            <a:r>
              <a:rPr lang="en-US"/>
              <a:t>UNM GPSA Grant Applicant Training Spring 2022</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19850"/>
            <a:ext cx="12188825" cy="4284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B7713-89C2-4C2F-B84C-CB44EA927A10}" type="datetime4">
              <a:rPr lang="en-US" smtClean="0"/>
              <a:t>June 27, 2025</a:t>
            </a:fld>
            <a:endParaRPr lang="en-US"/>
          </a:p>
        </p:txBody>
      </p:sp>
      <p:sp>
        <p:nvSpPr>
          <p:cNvPr id="6" name="Slide Number Placeholder 5"/>
          <p:cNvSpPr>
            <a:spLocks noGrp="1"/>
          </p:cNvSpPr>
          <p:nvPr>
            <p:ph type="sldNum" sz="quarter" idx="12"/>
          </p:nvPr>
        </p:nvSpPr>
        <p:spPr>
          <a:xfrm>
            <a:off x="3267754" y="6451498"/>
            <a:ext cx="4883842" cy="365125"/>
          </a:xfrm>
        </p:spPr>
        <p:txBody>
          <a:bodyPr/>
          <a:lstStyle/>
          <a:p>
            <a:r>
              <a:rPr lang="en-US"/>
              <a:t>UNM GPSA Grant Applicant Training Spring 2022</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4AAAFA-32E3-4EA7-9117-71CE175C6FE9}" type="datetime4">
              <a:rPr lang="en-US" smtClean="0"/>
              <a:t>June 27, 2025</a:t>
            </a:fld>
            <a:endParaRPr lang="en-US"/>
          </a:p>
        </p:txBody>
      </p:sp>
      <p:sp>
        <p:nvSpPr>
          <p:cNvPr id="7" name="Slide Number Placeholder 6"/>
          <p:cNvSpPr>
            <a:spLocks noGrp="1"/>
          </p:cNvSpPr>
          <p:nvPr>
            <p:ph type="sldNum" sz="quarter" idx="12"/>
          </p:nvPr>
        </p:nvSpPr>
        <p:spPr/>
        <p:txBody>
          <a:bodyPr/>
          <a:lstStyle/>
          <a:p>
            <a:r>
              <a:rPr lang="en-US"/>
              <a:t>UNM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BBA33B-B4D5-4DC0-AF1A-360C67D1D690}" type="datetime4">
              <a:rPr lang="en-US" smtClean="0"/>
              <a:t>June 27, 2025</a:t>
            </a:fld>
            <a:endParaRPr lang="en-US"/>
          </a:p>
        </p:txBody>
      </p:sp>
      <p:sp>
        <p:nvSpPr>
          <p:cNvPr id="6" name="Slide Number Placeholder 5"/>
          <p:cNvSpPr>
            <a:spLocks noGrp="1"/>
          </p:cNvSpPr>
          <p:nvPr>
            <p:ph type="sldNum" sz="quarter" idx="12"/>
          </p:nvPr>
        </p:nvSpPr>
        <p:spPr>
          <a:xfrm>
            <a:off x="3778251" y="6436395"/>
            <a:ext cx="3797992" cy="365125"/>
          </a:xfrm>
        </p:spPr>
        <p:txBody>
          <a:bodyPr/>
          <a:lstStyle/>
          <a:p>
            <a:r>
              <a:rPr lang="en-US"/>
              <a:t>UNM GPSA Grant Applicant Training Fall 2021</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C3CC4C-1B59-455B-ACC2-E2B0C049BE84}" type="datetime4">
              <a:rPr lang="en-US" smtClean="0"/>
              <a:t>June 27, 2025</a:t>
            </a:fld>
            <a:endParaRPr lang="en-US"/>
          </a:p>
        </p:txBody>
      </p:sp>
      <p:sp>
        <p:nvSpPr>
          <p:cNvPr id="9" name="Slide Number Placeholder 8"/>
          <p:cNvSpPr>
            <a:spLocks noGrp="1"/>
          </p:cNvSpPr>
          <p:nvPr>
            <p:ph type="sldNum" sz="quarter" idx="12"/>
          </p:nvPr>
        </p:nvSpPr>
        <p:spPr/>
        <p:txBody>
          <a:bodyPr/>
          <a:lstStyle/>
          <a:p>
            <a:r>
              <a:rPr lang="en-US"/>
              <a:t>UNM</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960AC7-3C7F-40F0-9EFE-8C8A6F8ACD68}" type="datetime4">
              <a:rPr lang="en-US" smtClean="0"/>
              <a:t>June 27, 2025</a:t>
            </a:fld>
            <a:endParaRPr lang="en-US"/>
          </a:p>
        </p:txBody>
      </p:sp>
      <p:sp>
        <p:nvSpPr>
          <p:cNvPr id="5" name="Slide Number Placeholder 4"/>
          <p:cNvSpPr>
            <a:spLocks noGrp="1"/>
          </p:cNvSpPr>
          <p:nvPr>
            <p:ph type="sldNum" sz="quarter" idx="12"/>
          </p:nvPr>
        </p:nvSpPr>
        <p:spPr/>
        <p:txBody>
          <a:bodyPr/>
          <a:lstStyle/>
          <a:p>
            <a:r>
              <a:rPr lang="en-US"/>
              <a:t>UNM</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93D933F-B2AE-4AA4-BD29-82B14F717CE1}" type="datetime4">
              <a:rPr lang="en-US" smtClean="0"/>
              <a:t>June 27, 2025</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
        <p:nvSpPr>
          <p:cNvPr id="10" name="Rectangle 9"/>
          <p:cNvSpPr/>
          <p:nvPr userDrawn="1"/>
        </p:nvSpPr>
        <p:spPr>
          <a:xfrm>
            <a:off x="1" y="6055761"/>
            <a:ext cx="12192000" cy="802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0" y="5989762"/>
            <a:ext cx="12192001" cy="65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28916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p:cNvSpPr>
            <a:spLocks noGrp="1"/>
          </p:cNvSpPr>
          <p:nvPr>
            <p:ph type="dt" sz="half" idx="10"/>
          </p:nvPr>
        </p:nvSpPr>
        <p:spPr>
          <a:xfrm>
            <a:off x="10835883" y="6436396"/>
            <a:ext cx="1165963" cy="365125"/>
          </a:xfrm>
          <a:prstGeom prst="rect">
            <a:avLst/>
          </a:prstGeom>
        </p:spPr>
        <p:txBody>
          <a:bodyPr vert="horz" lIns="91440" tIns="45720" rIns="91440" bIns="45720" rtlCol="0" anchor="ctr"/>
          <a:lstStyle>
            <a:lvl1pPr algn="r">
              <a:defRPr sz="900">
                <a:solidFill>
                  <a:schemeClr val="tx1"/>
                </a:solidFill>
              </a:defRPr>
            </a:lvl1pPr>
          </a:lstStyle>
          <a:p>
            <a:fld id="{FC89C49A-19B5-4157-9A52-F950A850085E}" type="datetime4">
              <a:rPr lang="en-US" smtClean="0"/>
              <a:t>June 27, 2025</a:t>
            </a:fld>
            <a:endParaRPr lang="en-US"/>
          </a:p>
        </p:txBody>
      </p:sp>
      <p:sp>
        <p:nvSpPr>
          <p:cNvPr id="13" name="Slide Number Placeholder 5"/>
          <p:cNvSpPr>
            <a:spLocks noGrp="1"/>
          </p:cNvSpPr>
          <p:nvPr>
            <p:ph type="sldNum" sz="quarter" idx="4"/>
          </p:nvPr>
        </p:nvSpPr>
        <p:spPr>
          <a:xfrm>
            <a:off x="5470467" y="6421565"/>
            <a:ext cx="1312025" cy="365125"/>
          </a:xfrm>
          <a:prstGeom prst="rect">
            <a:avLst/>
          </a:prstGeom>
        </p:spPr>
        <p:txBody>
          <a:bodyPr vert="horz" lIns="91440" tIns="45720" rIns="91440" bIns="45720" rtlCol="0" anchor="ctr"/>
          <a:lstStyle>
            <a:lvl1pPr algn="ctr">
              <a:defRPr sz="1050">
                <a:solidFill>
                  <a:schemeClr val="tx1"/>
                </a:solidFill>
              </a:defRPr>
            </a:lvl1pPr>
          </a:lstStyle>
          <a:p>
            <a:fld id="{4FAB73BC-B049-4115-A692-8D63A059BFB8}" type="slidenum">
              <a:rPr lang="en-US" smtClean="0"/>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431235" y="5074920"/>
            <a:ext cx="944535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431235" y="5907023"/>
            <a:ext cx="944535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DBD1A9-F794-4AB1-B5C1-60AED1CB1E04}" type="datetime4">
              <a:rPr lang="en-US" smtClean="0"/>
              <a:t>June 27, 2025</a:t>
            </a:fld>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0E8311-4C3E-4183-8F9A-286CD682D6A7}" type="datetime4">
              <a:rPr lang="en-US" smtClean="0"/>
              <a:t>June 27, 2025</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33241-0536-42CB-B9DF-862F7B5A427E}" type="datetime4">
              <a:rPr lang="en-US" smtClean="0"/>
              <a:t>June 27, 2025</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19850"/>
            <a:ext cx="12188825" cy="4284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C4EE15-BE5E-4DDA-9093-1D68D861FF83}" type="datetime4">
              <a:rPr lang="en-US" smtClean="0"/>
              <a:t>June 27, 2025</a:t>
            </a:fld>
            <a:endParaRPr lang="en-US"/>
          </a:p>
        </p:txBody>
      </p:sp>
      <p:sp>
        <p:nvSpPr>
          <p:cNvPr id="6" name="Slide Number Placeholder 5"/>
          <p:cNvSpPr>
            <a:spLocks noGrp="1"/>
          </p:cNvSpPr>
          <p:nvPr>
            <p:ph type="sldNum" sz="quarter" idx="12"/>
          </p:nvPr>
        </p:nvSpPr>
        <p:spPr>
          <a:xfrm>
            <a:off x="3267754" y="6451498"/>
            <a:ext cx="4883842" cy="365125"/>
          </a:xfrm>
        </p:spPr>
        <p:txBody>
          <a:bodyPr/>
          <a:lstStyle/>
          <a:p>
            <a:r>
              <a:rPr lang="en-US"/>
              <a:t>UNM GPSA Grant Applicant Training Fall 2021</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3EA47B-3463-40C2-BB4A-2BAB6F3F2DF1}" type="datetime4">
              <a:rPr lang="en-US" smtClean="0"/>
              <a:t>June 27, 2025</a:t>
            </a:fld>
            <a:endParaRPr lang="en-US"/>
          </a:p>
        </p:txBody>
      </p:sp>
      <p:sp>
        <p:nvSpPr>
          <p:cNvPr id="7" name="Slide Number Placeholder 6"/>
          <p:cNvSpPr>
            <a:spLocks noGrp="1"/>
          </p:cNvSpPr>
          <p:nvPr>
            <p:ph type="sldNum" sz="quarter" idx="12"/>
          </p:nvPr>
        </p:nvSpPr>
        <p:spPr/>
        <p:txBody>
          <a:bodyPr/>
          <a:lstStyle/>
          <a:p>
            <a:r>
              <a:rPr lang="en-US"/>
              <a:t>UNM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1E5821-86D0-473D-A877-DD6F41FD8381}" type="datetime4">
              <a:rPr lang="en-US" smtClean="0"/>
              <a:t>June 27, 2025</a:t>
            </a:fld>
            <a:endParaRPr lang="en-US"/>
          </a:p>
        </p:txBody>
      </p:sp>
      <p:sp>
        <p:nvSpPr>
          <p:cNvPr id="9" name="Slide Number Placeholder 8"/>
          <p:cNvSpPr>
            <a:spLocks noGrp="1"/>
          </p:cNvSpPr>
          <p:nvPr>
            <p:ph type="sldNum" sz="quarter" idx="12"/>
          </p:nvPr>
        </p:nvSpPr>
        <p:spPr/>
        <p:txBody>
          <a:bodyPr/>
          <a:lstStyle/>
          <a:p>
            <a:r>
              <a:rPr lang="en-US"/>
              <a:t>UNM</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D3C644-99AD-487D-9424-998A02C4D1EC}" type="datetime4">
              <a:rPr lang="en-US" smtClean="0"/>
              <a:t>June 27, 2025</a:t>
            </a:fld>
            <a:endParaRPr lang="en-US"/>
          </a:p>
        </p:txBody>
      </p:sp>
      <p:sp>
        <p:nvSpPr>
          <p:cNvPr id="5" name="Slide Number Placeholder 4"/>
          <p:cNvSpPr>
            <a:spLocks noGrp="1"/>
          </p:cNvSpPr>
          <p:nvPr>
            <p:ph type="sldNum" sz="quarter" idx="12"/>
          </p:nvPr>
        </p:nvSpPr>
        <p:spPr/>
        <p:txBody>
          <a:bodyPr/>
          <a:lstStyle/>
          <a:p>
            <a:r>
              <a:rPr lang="en-US"/>
              <a:t>UNM</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F1D433F-0A58-4576-B7B7-18212BD06841}" type="datetime4">
              <a:rPr lang="en-US" smtClean="0"/>
              <a:t>June 27, 2025</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
        <p:nvSpPr>
          <p:cNvPr id="10" name="Rectangle 9"/>
          <p:cNvSpPr/>
          <p:nvPr userDrawn="1"/>
        </p:nvSpPr>
        <p:spPr>
          <a:xfrm>
            <a:off x="1" y="6055761"/>
            <a:ext cx="12192000" cy="802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0" y="5989762"/>
            <a:ext cx="12192001" cy="65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28916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p:cNvSpPr>
            <a:spLocks noGrp="1"/>
          </p:cNvSpPr>
          <p:nvPr>
            <p:ph type="dt" sz="half" idx="10"/>
          </p:nvPr>
        </p:nvSpPr>
        <p:spPr>
          <a:xfrm>
            <a:off x="10835883" y="6436396"/>
            <a:ext cx="1165963" cy="365125"/>
          </a:xfrm>
          <a:prstGeom prst="rect">
            <a:avLst/>
          </a:prstGeom>
        </p:spPr>
        <p:txBody>
          <a:bodyPr vert="horz" lIns="91440" tIns="45720" rIns="91440" bIns="45720" rtlCol="0" anchor="ctr"/>
          <a:lstStyle>
            <a:lvl1pPr algn="r">
              <a:defRPr sz="900">
                <a:solidFill>
                  <a:schemeClr val="tx1"/>
                </a:solidFill>
              </a:defRPr>
            </a:lvl1pPr>
          </a:lstStyle>
          <a:p>
            <a:fld id="{9FB5F006-EE05-48A3-B526-D7E237FEF306}" type="datetime4">
              <a:rPr lang="en-US" smtClean="0"/>
              <a:t>June 27, 2025</a:t>
            </a:fld>
            <a:endParaRPr lang="en-US"/>
          </a:p>
        </p:txBody>
      </p:sp>
      <p:sp>
        <p:nvSpPr>
          <p:cNvPr id="13" name="Slide Number Placeholder 5"/>
          <p:cNvSpPr>
            <a:spLocks noGrp="1"/>
          </p:cNvSpPr>
          <p:nvPr>
            <p:ph type="sldNum" sz="quarter" idx="4"/>
          </p:nvPr>
        </p:nvSpPr>
        <p:spPr>
          <a:xfrm>
            <a:off x="5470467" y="6421565"/>
            <a:ext cx="1312025" cy="365125"/>
          </a:xfrm>
          <a:prstGeom prst="rect">
            <a:avLst/>
          </a:prstGeom>
        </p:spPr>
        <p:txBody>
          <a:bodyPr vert="horz" lIns="91440" tIns="45720" rIns="91440" bIns="45720" rtlCol="0" anchor="ctr"/>
          <a:lstStyle>
            <a:lvl1pPr algn="ctr">
              <a:defRPr sz="1050">
                <a:solidFill>
                  <a:schemeClr val="tx1"/>
                </a:solidFill>
              </a:defRPr>
            </a:lvl1pPr>
          </a:lstStyle>
          <a:p>
            <a:fld id="{4FAB73BC-B049-4115-A692-8D63A059BFB8}" type="slidenum">
              <a:rPr lang="en-US" smtClean="0"/>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055761"/>
            <a:ext cx="12192000" cy="802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0" y="5989762"/>
            <a:ext cx="12192001" cy="65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835883" y="6436396"/>
            <a:ext cx="1165963" cy="365125"/>
          </a:xfrm>
          <a:prstGeom prst="rect">
            <a:avLst/>
          </a:prstGeom>
        </p:spPr>
        <p:txBody>
          <a:bodyPr vert="horz" lIns="91440" tIns="45720" rIns="91440" bIns="45720" rtlCol="0" anchor="ctr"/>
          <a:lstStyle>
            <a:lvl1pPr algn="r">
              <a:defRPr sz="900">
                <a:solidFill>
                  <a:srgbClr val="FFFFFF"/>
                </a:solidFill>
              </a:defRPr>
            </a:lvl1pPr>
          </a:lstStyle>
          <a:p>
            <a:fld id="{39713DDA-9618-4174-980C-228ED1AB954F}" type="datetime4">
              <a:rPr lang="en-US" smtClean="0"/>
              <a:t>June 27, 2025</a:t>
            </a:fld>
            <a:endParaRPr lang="en-US"/>
          </a:p>
        </p:txBody>
      </p:sp>
      <p:sp>
        <p:nvSpPr>
          <p:cNvPr id="6" name="Slide Number Placeholder 5"/>
          <p:cNvSpPr>
            <a:spLocks noGrp="1"/>
          </p:cNvSpPr>
          <p:nvPr>
            <p:ph type="sldNum" sz="quarter" idx="4"/>
          </p:nvPr>
        </p:nvSpPr>
        <p:spPr>
          <a:xfrm>
            <a:off x="5470467" y="6421565"/>
            <a:ext cx="1312025" cy="365125"/>
          </a:xfrm>
          <a:prstGeom prst="rect">
            <a:avLst/>
          </a:prstGeom>
        </p:spPr>
        <p:txBody>
          <a:bodyPr vert="horz" lIns="91440" tIns="45720" rIns="91440" bIns="45720" rtlCol="0" anchor="ctr"/>
          <a:lstStyle>
            <a:lvl1pPr algn="ctr">
              <a:defRPr sz="1050">
                <a:solidFill>
                  <a:srgbClr val="FFFFFF"/>
                </a:solidFill>
              </a:defRPr>
            </a:lvl1pPr>
          </a:lstStyle>
          <a:p>
            <a:fld id="{4FAB73BC-B049-4115-A692-8D63A059BFB8}"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8FA7E-977E-4E79-972A-6EA9D2CBD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19A2EA-D589-412F-86B3-6DE0B546B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EABE72-FB57-4B32-A7FD-2F94579DA4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9E20B-8AB6-471E-841C-F93340AA3BA0}" type="datetime4">
              <a:rPr lang="en-US" smtClean="0"/>
              <a:t>June 27, 2025</a:t>
            </a:fld>
            <a:endParaRPr lang="en-US"/>
          </a:p>
        </p:txBody>
      </p:sp>
      <p:sp>
        <p:nvSpPr>
          <p:cNvPr id="5" name="Footer Placeholder 4">
            <a:extLst>
              <a:ext uri="{FF2B5EF4-FFF2-40B4-BE49-F238E27FC236}">
                <a16:creationId xmlns:a16="http://schemas.microsoft.com/office/drawing/2014/main" id="{9EDF422C-3ADA-4317-8E78-FFFE2A6C31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EFF03B-B5BE-4CBC-A82D-5A496434B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0176A-E310-4F7C-A836-F8824077881E}" type="slidenum">
              <a:rPr lang="en-US" smtClean="0"/>
              <a:t>‹#›</a:t>
            </a:fld>
            <a:endParaRPr lang="en-US"/>
          </a:p>
        </p:txBody>
      </p:sp>
    </p:spTree>
    <p:extLst>
      <p:ext uri="{BB962C8B-B14F-4D97-AF65-F5344CB8AC3E}">
        <p14:creationId xmlns:p14="http://schemas.microsoft.com/office/powerpoint/2010/main" val="41108822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055761"/>
            <a:ext cx="12192000" cy="802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0" y="5989762"/>
            <a:ext cx="12192001" cy="65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835883" y="6436396"/>
            <a:ext cx="1165963" cy="365125"/>
          </a:xfrm>
          <a:prstGeom prst="rect">
            <a:avLst/>
          </a:prstGeom>
        </p:spPr>
        <p:txBody>
          <a:bodyPr vert="horz" lIns="91440" tIns="45720" rIns="91440" bIns="45720" rtlCol="0" anchor="ctr"/>
          <a:lstStyle>
            <a:lvl1pPr algn="r">
              <a:defRPr sz="900">
                <a:solidFill>
                  <a:srgbClr val="FFFFFF"/>
                </a:solidFill>
              </a:defRPr>
            </a:lvl1pPr>
          </a:lstStyle>
          <a:p>
            <a:fld id="{238782A1-8586-4886-8C66-F2146046AE15}" type="datetime4">
              <a:rPr lang="en-US" smtClean="0"/>
              <a:t>June 27, 2025</a:t>
            </a:fld>
            <a:endParaRPr lang="en-US"/>
          </a:p>
        </p:txBody>
      </p:sp>
      <p:sp>
        <p:nvSpPr>
          <p:cNvPr id="6" name="Slide Number Placeholder 5"/>
          <p:cNvSpPr>
            <a:spLocks noGrp="1"/>
          </p:cNvSpPr>
          <p:nvPr>
            <p:ph type="sldNum" sz="quarter" idx="4"/>
          </p:nvPr>
        </p:nvSpPr>
        <p:spPr>
          <a:xfrm>
            <a:off x="5470467" y="6421565"/>
            <a:ext cx="1312025" cy="365125"/>
          </a:xfrm>
          <a:prstGeom prst="rect">
            <a:avLst/>
          </a:prstGeom>
        </p:spPr>
        <p:txBody>
          <a:bodyPr vert="horz" lIns="91440" tIns="45720" rIns="91440" bIns="45720" rtlCol="0" anchor="ctr"/>
          <a:lstStyle>
            <a:lvl1pPr algn="ctr">
              <a:defRPr sz="1050">
                <a:solidFill>
                  <a:srgbClr val="FFFFFF"/>
                </a:solidFill>
              </a:defRPr>
            </a:lvl1pPr>
          </a:lstStyle>
          <a:p>
            <a:fld id="{4FAB73BC-B049-4115-A692-8D63A059BFB8}"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hyperlink" Target="https://ctl.unm.edu/"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grad.unm.edu/home/"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rvYvt_bziAhUI3lQKHaG5DHkQjRx6BAgBEAU&amp;url=https%3A%2F%2Fwww.synapsiscreative.com%2F5-questions-for-effective-presentation-design%2F&amp;psig=AOvVaw1BPUFL4B8F3ovp46U6G_Si&amp;ust=1559090227200362" TargetMode="External"/><Relationship Id="rId7" Type="http://schemas.openxmlformats.org/officeDocument/2006/relationships/hyperlink" Target="https://unmgpsagrants.awardspring.com/"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gpsa.unm.edu/funding/grants-funding/grant-scholarship.html" TargetMode="External"/><Relationship Id="rId5" Type="http://schemas.openxmlformats.org/officeDocument/2006/relationships/hyperlink" Target="mailto:gpsafunding@unm.edu" TargetMode="Externa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97280" y="838465"/>
            <a:ext cx="10058400" cy="3566160"/>
          </a:xfrm>
        </p:spPr>
        <p:txBody>
          <a:bodyPr/>
          <a:lstStyle/>
          <a:p>
            <a:pPr algn="ctr"/>
            <a:r>
              <a:rPr lang="en-US" dirty="0">
                <a:latin typeface="Arial"/>
                <a:cs typeface="Times New Roman"/>
              </a:rPr>
              <a:t>Grant Applicant Information</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err="1">
                <a:latin typeface="Arial"/>
                <a:cs typeface="Times New Roman"/>
              </a:rPr>
              <a:t>SUmmer</a:t>
            </a:r>
            <a:r>
              <a:rPr lang="en-US" dirty="0">
                <a:latin typeface="Arial"/>
                <a:cs typeface="Times New Roman"/>
              </a:rPr>
              <a:t> 2025</a:t>
            </a:r>
          </a:p>
        </p:txBody>
      </p:sp>
      <p:pic>
        <p:nvPicPr>
          <p:cNvPr id="6" name="Picture 5">
            <a:extLst>
              <a:ext uri="{FF2B5EF4-FFF2-40B4-BE49-F238E27FC236}">
                <a16:creationId xmlns:a16="http://schemas.microsoft.com/office/drawing/2014/main" id="{963C8F36-E5A4-4D5A-896C-BD29BADEAF6B}"/>
              </a:ext>
            </a:extLst>
          </p:cNvPr>
          <p:cNvPicPr>
            <a:picLocks noChangeAspect="1"/>
          </p:cNvPicPr>
          <p:nvPr/>
        </p:nvPicPr>
        <p:blipFill rotWithShape="1">
          <a:blip r:embed="rId3"/>
          <a:srcRect t="26560" b="22672"/>
          <a:stretch/>
        </p:blipFill>
        <p:spPr>
          <a:xfrm>
            <a:off x="10272728" y="-18301"/>
            <a:ext cx="1919272" cy="974353"/>
          </a:xfrm>
          <a:prstGeom prst="rect">
            <a:avLst/>
          </a:prstGeom>
          <a:solidFill>
            <a:schemeClr val="bg1">
              <a:lumMod val="85000"/>
              <a:alpha val="23000"/>
            </a:schemeClr>
          </a:solidFill>
        </p:spPr>
      </p:pic>
      <p:sp>
        <p:nvSpPr>
          <p:cNvPr id="8" name="Date Placeholder 7">
            <a:extLst>
              <a:ext uri="{FF2B5EF4-FFF2-40B4-BE49-F238E27FC236}">
                <a16:creationId xmlns:a16="http://schemas.microsoft.com/office/drawing/2014/main" id="{8C61A544-A2C5-4A36-B13F-EE5A1E478EA8}"/>
              </a:ext>
            </a:extLst>
          </p:cNvPr>
          <p:cNvSpPr>
            <a:spLocks noGrp="1"/>
          </p:cNvSpPr>
          <p:nvPr>
            <p:ph type="dt" sz="half" idx="10"/>
          </p:nvPr>
        </p:nvSpPr>
        <p:spPr/>
        <p:txBody>
          <a:bodyPr/>
          <a:lstStyle/>
          <a:p>
            <a:fld id="{20F64FEF-8267-4E01-B073-60B7071FA002}" type="datetime4">
              <a:rPr lang="en-US" smtClean="0"/>
              <a:t>June 27, 2025</a:t>
            </a:fld>
            <a:endParaRPr lang="en-US" dirty="0"/>
          </a:p>
        </p:txBody>
      </p:sp>
      <p:sp>
        <p:nvSpPr>
          <p:cNvPr id="4" name="Slide Number Placeholder 3">
            <a:extLst>
              <a:ext uri="{FF2B5EF4-FFF2-40B4-BE49-F238E27FC236}">
                <a16:creationId xmlns:a16="http://schemas.microsoft.com/office/drawing/2014/main" id="{44D3BC4E-DFD4-4637-9735-C5DC67EB7E99}"/>
              </a:ext>
            </a:extLst>
          </p:cNvPr>
          <p:cNvSpPr>
            <a:spLocks noGrp="1"/>
          </p:cNvSpPr>
          <p:nvPr>
            <p:ph type="sldNum" sz="quarter" idx="12"/>
          </p:nvPr>
        </p:nvSpPr>
        <p:spPr/>
        <p:txBody>
          <a:bodyPr/>
          <a:lstStyle/>
          <a:p>
            <a:fld id="{4FAB73BC-B049-4115-A692-8D63A059BFB8}" type="slidenum">
              <a:rPr lang="en-US" smtClean="0"/>
              <a:t>1</a:t>
            </a:fld>
            <a:endParaRPr lang="en-US"/>
          </a:p>
        </p:txBody>
      </p:sp>
    </p:spTree>
    <p:extLst>
      <p:ext uri="{BB962C8B-B14F-4D97-AF65-F5344CB8AC3E}">
        <p14:creationId xmlns:p14="http://schemas.microsoft.com/office/powerpoint/2010/main" val="127250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a:cs typeface="Times New Roman"/>
              </a:rPr>
              <a:t>Professional Development Grant (PDG) </a:t>
            </a:r>
          </a:p>
        </p:txBody>
      </p:sp>
      <p:sp>
        <p:nvSpPr>
          <p:cNvPr id="3" name="Content Placeholder 2"/>
          <p:cNvSpPr>
            <a:spLocks noGrp="1"/>
          </p:cNvSpPr>
          <p:nvPr>
            <p:ph idx="1"/>
          </p:nvPr>
        </p:nvSpPr>
        <p:spPr/>
        <p:txBody>
          <a:bodyPr vert="horz" lIns="0" tIns="45720" rIns="0" bIns="45720" rtlCol="0" anchor="t">
            <a:normAutofit fontScale="92500" lnSpcReduction="20000"/>
          </a:bodyPr>
          <a:lstStyle/>
          <a:p>
            <a:pPr>
              <a:buFont typeface="Arial" panose="020B0604020202020204" pitchFamily="34" charset="0"/>
              <a:buChar char="•"/>
            </a:pPr>
            <a:r>
              <a:rPr lang="en-US" sz="2800" dirty="0">
                <a:solidFill>
                  <a:schemeClr val="tx1"/>
                </a:solidFill>
                <a:latin typeface="Arial"/>
                <a:cs typeface="Times New Roman"/>
              </a:rPr>
              <a:t>The PDG funds up to </a:t>
            </a:r>
            <a:r>
              <a:rPr lang="en-US" sz="2800" b="1" dirty="0">
                <a:solidFill>
                  <a:schemeClr val="tx1"/>
                </a:solidFill>
                <a:latin typeface="Arial"/>
                <a:cs typeface="Times New Roman"/>
              </a:rPr>
              <a:t>$600</a:t>
            </a:r>
            <a:r>
              <a:rPr lang="en-US" sz="2800" dirty="0">
                <a:solidFill>
                  <a:schemeClr val="tx1"/>
                </a:solidFill>
                <a:latin typeface="Arial"/>
                <a:cs typeface="Times New Roman"/>
              </a:rPr>
              <a:t> per student</a:t>
            </a:r>
          </a:p>
          <a:p>
            <a:pPr>
              <a:buFont typeface="Arial" panose="020B0604020202020204" pitchFamily="34" charset="0"/>
              <a:buChar char="•"/>
            </a:pPr>
            <a:r>
              <a:rPr lang="en-US" sz="2800" dirty="0">
                <a:solidFill>
                  <a:schemeClr val="tx1"/>
                </a:solidFill>
                <a:latin typeface="Arial"/>
                <a:cs typeface="Times New Roman"/>
              </a:rPr>
              <a:t>Events/activities occurring between June 1, 2025 and May 31, 2026.</a:t>
            </a:r>
          </a:p>
          <a:p>
            <a:pPr>
              <a:buFont typeface="Arial" panose="020B0604020202020204" pitchFamily="34" charset="0"/>
              <a:buChar char="•"/>
            </a:pPr>
            <a:r>
              <a:rPr lang="en-US" sz="2800" dirty="0">
                <a:solidFill>
                  <a:schemeClr val="tx1"/>
                </a:solidFill>
                <a:latin typeface="Arial"/>
                <a:cs typeface="Times New Roman"/>
              </a:rPr>
              <a:t>Expenses that further the professional and career development of students:</a:t>
            </a:r>
          </a:p>
          <a:p>
            <a:pPr marL="383540" lvl="1">
              <a:buFont typeface="Arial" panose="020B0604020202020204" pitchFamily="34" charset="0"/>
              <a:buChar char="•"/>
            </a:pPr>
            <a:r>
              <a:rPr lang="en-US" sz="2400" dirty="0">
                <a:solidFill>
                  <a:schemeClr val="tx1"/>
                </a:solidFill>
                <a:latin typeface="Arial"/>
                <a:cs typeface="Times New Roman"/>
              </a:rPr>
              <a:t>Conferences – </a:t>
            </a:r>
            <a:r>
              <a:rPr lang="en-US" sz="2400" b="1" dirty="0">
                <a:solidFill>
                  <a:schemeClr val="accent2"/>
                </a:solidFill>
                <a:latin typeface="Arial"/>
                <a:cs typeface="Times New Roman"/>
              </a:rPr>
              <a:t>CANNOT BE PRESENTING</a:t>
            </a:r>
            <a:endParaRPr lang="en-US" sz="2400" dirty="0">
              <a:solidFill>
                <a:schemeClr val="tx1"/>
              </a:solidFill>
              <a:latin typeface="Arial"/>
              <a:cs typeface="Times New Roman"/>
            </a:endParaRPr>
          </a:p>
          <a:p>
            <a:pPr marL="383540" lvl="1">
              <a:buFont typeface="Arial" panose="020B0604020202020204" pitchFamily="34" charset="0"/>
              <a:buChar char="•"/>
            </a:pPr>
            <a:r>
              <a:rPr lang="en-US" sz="2400" dirty="0">
                <a:solidFill>
                  <a:schemeClr val="tx1"/>
                </a:solidFill>
                <a:latin typeface="Arial"/>
                <a:cs typeface="Times New Roman"/>
              </a:rPr>
              <a:t>Workshops &amp; Trainings</a:t>
            </a:r>
          </a:p>
          <a:p>
            <a:pPr marL="383540" lvl="1">
              <a:buFont typeface="Arial" panose="020B0604020202020204" pitchFamily="34" charset="0"/>
              <a:buChar char="•"/>
            </a:pPr>
            <a:r>
              <a:rPr lang="en-US" sz="2400" dirty="0">
                <a:solidFill>
                  <a:schemeClr val="tx1"/>
                </a:solidFill>
                <a:latin typeface="Arial"/>
                <a:cs typeface="Times New Roman"/>
              </a:rPr>
              <a:t>Interviews  &amp; Auditions</a:t>
            </a:r>
            <a:endParaRPr lang="en-US" sz="2400" dirty="0">
              <a:solidFill>
                <a:schemeClr val="tx1"/>
              </a:solidFill>
              <a:latin typeface="Arial"/>
              <a:cs typeface="Times New Roman" panose="02020603050405020304" pitchFamily="18" charset="0"/>
            </a:endParaRPr>
          </a:p>
          <a:p>
            <a:pPr marL="383540" lvl="1">
              <a:buFont typeface="Arial" panose="020B0604020202020204" pitchFamily="34" charset="0"/>
              <a:buChar char="•"/>
            </a:pPr>
            <a:r>
              <a:rPr lang="en-US" sz="2400" dirty="0">
                <a:solidFill>
                  <a:schemeClr val="tx1"/>
                </a:solidFill>
                <a:latin typeface="Arial"/>
                <a:cs typeface="Times New Roman"/>
              </a:rPr>
              <a:t>Mock trials</a:t>
            </a:r>
            <a:endParaRPr lang="en-US" sz="2400" b="1" dirty="0">
              <a:solidFill>
                <a:schemeClr val="tx1"/>
              </a:solidFill>
              <a:latin typeface="Arial"/>
              <a:cs typeface="Times New Roman" panose="02020603050405020304" pitchFamily="18" charset="0"/>
            </a:endParaRPr>
          </a:p>
          <a:p>
            <a:pPr>
              <a:buFont typeface="Arial" panose="020B0604020202020204" pitchFamily="34" charset="0"/>
              <a:buChar char="•"/>
            </a:pPr>
            <a:r>
              <a:rPr lang="en-US" sz="2400" dirty="0">
                <a:solidFill>
                  <a:schemeClr val="tx1"/>
                </a:solidFill>
                <a:latin typeface="Arial"/>
                <a:cs typeface="Times New Roman"/>
              </a:rPr>
              <a:t>Airfare, registration, hotel, shuttle fees, taxi fare, professional membership fees.</a:t>
            </a:r>
            <a:endParaRPr lang="en-US" sz="2400" b="1" dirty="0">
              <a:solidFill>
                <a:schemeClr val="accent2"/>
              </a:solidFill>
              <a:latin typeface="Arial"/>
              <a:cs typeface="Times New Roman"/>
            </a:endParaRPr>
          </a:p>
          <a:p>
            <a:pPr lvl="1">
              <a:buFont typeface="Arial" panose="020B0604020202020204" pitchFamily="34" charset="0"/>
              <a:buChar char="•"/>
            </a:pPr>
            <a:r>
              <a:rPr lang="en-US" sz="2200" dirty="0">
                <a:solidFill>
                  <a:schemeClr val="tx1"/>
                </a:solidFill>
                <a:latin typeface="Arial"/>
                <a:cs typeface="Times New Roman"/>
              </a:rPr>
              <a:t>Travel must be outside of Albuquerque</a:t>
            </a:r>
            <a:endParaRPr lang="en-US" sz="2400" dirty="0">
              <a:solidFill>
                <a:schemeClr val="tx1"/>
              </a:solidFill>
              <a:latin typeface="Arial"/>
              <a:cs typeface="Times New Roman" panose="02020603050405020304" pitchFamily="18" charset="0"/>
            </a:endParaRP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44E2AEE6-EA66-488C-A115-A80FAF1930F9}" type="datetime4">
              <a:rPr lang="en-US" smtClean="0"/>
              <a:t>June 27, 2025</a:t>
            </a:fld>
            <a:endParaRPr lang="en-US"/>
          </a:p>
        </p:txBody>
      </p:sp>
      <p:pic>
        <p:nvPicPr>
          <p:cNvPr id="8" name="Picture 7" descr="A sign on a pole&#10;&#10;Description automatically generated">
            <a:extLst>
              <a:ext uri="{FF2B5EF4-FFF2-40B4-BE49-F238E27FC236}">
                <a16:creationId xmlns:a16="http://schemas.microsoft.com/office/drawing/2014/main" id="{74865C41-E6AD-4C20-914D-DF1F0B49A7CF}"/>
              </a:ext>
            </a:extLst>
          </p:cNvPr>
          <p:cNvPicPr>
            <a:picLocks noChangeAspect="1"/>
          </p:cNvPicPr>
          <p:nvPr/>
        </p:nvPicPr>
        <p:blipFill>
          <a:blip r:embed="rId3"/>
          <a:stretch>
            <a:fillRect/>
          </a:stretch>
        </p:blipFill>
        <p:spPr>
          <a:xfrm>
            <a:off x="9638675" y="3383564"/>
            <a:ext cx="1412828" cy="1412828"/>
          </a:xfrm>
          <a:prstGeom prst="rect">
            <a:avLst/>
          </a:prstGeom>
        </p:spPr>
      </p:pic>
      <p:pic>
        <p:nvPicPr>
          <p:cNvPr id="9" name="Picture 8">
            <a:extLst>
              <a:ext uri="{FF2B5EF4-FFF2-40B4-BE49-F238E27FC236}">
                <a16:creationId xmlns:a16="http://schemas.microsoft.com/office/drawing/2014/main" id="{45AE1E28-5F94-41C0-BEE9-DCAFB3F4A65A}"/>
              </a:ext>
            </a:extLst>
          </p:cNvPr>
          <p:cNvPicPr>
            <a:picLocks noChangeAspect="1"/>
          </p:cNvPicPr>
          <p:nvPr/>
        </p:nvPicPr>
        <p:blipFill rotWithShape="1">
          <a:blip r:embed="rId4"/>
          <a:srcRect t="26560" b="22672"/>
          <a:stretch/>
        </p:blipFill>
        <p:spPr>
          <a:xfrm>
            <a:off x="10272728" y="3470"/>
            <a:ext cx="1919272" cy="974353"/>
          </a:xfrm>
          <a:prstGeom prst="rect">
            <a:avLst/>
          </a:prstGeom>
          <a:solidFill>
            <a:schemeClr val="bg1">
              <a:lumMod val="85000"/>
              <a:alpha val="23000"/>
            </a:schemeClr>
          </a:solidFill>
        </p:spPr>
      </p:pic>
      <p:sp>
        <p:nvSpPr>
          <p:cNvPr id="10" name="TextBox 9">
            <a:extLst>
              <a:ext uri="{FF2B5EF4-FFF2-40B4-BE49-F238E27FC236}">
                <a16:creationId xmlns:a16="http://schemas.microsoft.com/office/drawing/2014/main" id="{E8C7F4BA-B40E-4A81-A9C0-26CEEBEA62DB}"/>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10</a:t>
            </a:fld>
            <a:endParaRPr lang="en-US" sz="1200" b="1" i="1">
              <a:solidFill>
                <a:srgbClr val="C00000"/>
              </a:solidFill>
            </a:endParaRPr>
          </a:p>
        </p:txBody>
      </p:sp>
      <p:sp>
        <p:nvSpPr>
          <p:cNvPr id="4" name="Slide Number Placeholder 3">
            <a:extLst>
              <a:ext uri="{FF2B5EF4-FFF2-40B4-BE49-F238E27FC236}">
                <a16:creationId xmlns:a16="http://schemas.microsoft.com/office/drawing/2014/main" id="{E3D27CF9-DDBA-41C1-AA1F-150B6783AE6E}"/>
              </a:ext>
            </a:extLst>
          </p:cNvPr>
          <p:cNvSpPr>
            <a:spLocks noGrp="1"/>
          </p:cNvSpPr>
          <p:nvPr>
            <p:ph type="sldNum" sz="quarter" idx="12"/>
          </p:nvPr>
        </p:nvSpPr>
        <p:spPr/>
        <p:txBody>
          <a:bodyPr/>
          <a:lstStyle/>
          <a:p>
            <a:r>
              <a:rPr lang="en-US" dirty="0"/>
              <a:t>UNM GPSA Grant Applicant Information Summer 2025</a:t>
            </a:r>
          </a:p>
        </p:txBody>
      </p:sp>
    </p:spTree>
    <p:extLst>
      <p:ext uri="{BB962C8B-B14F-4D97-AF65-F5344CB8AC3E}">
        <p14:creationId xmlns:p14="http://schemas.microsoft.com/office/powerpoint/2010/main" val="3531241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a:cs typeface="Times New Roman"/>
              </a:rPr>
              <a:t>PDG Scoring</a:t>
            </a:r>
          </a:p>
        </p:txBody>
      </p:sp>
      <p:sp>
        <p:nvSpPr>
          <p:cNvPr id="3" name="Content Placeholder 2"/>
          <p:cNvSpPr>
            <a:spLocks noGrp="1"/>
          </p:cNvSpPr>
          <p:nvPr>
            <p:ph idx="1"/>
          </p:nvPr>
        </p:nvSpPr>
        <p:spPr/>
        <p:txBody>
          <a:bodyPr vert="horz" lIns="0" tIns="45720" rIns="0" bIns="45720" rtlCol="0" anchor="t">
            <a:normAutofit/>
          </a:bodyPr>
          <a:lstStyle/>
          <a:p>
            <a:pPr>
              <a:buFont typeface="Arial" panose="020B0604020202020204" pitchFamily="34" charset="0"/>
              <a:buChar char="•"/>
            </a:pPr>
            <a:r>
              <a:rPr lang="en-US" sz="3200" dirty="0">
                <a:solidFill>
                  <a:schemeClr val="tx1"/>
                </a:solidFill>
                <a:latin typeface="Times New Roman"/>
                <a:cs typeface="Times New Roman"/>
              </a:rPr>
              <a:t> </a:t>
            </a:r>
            <a:r>
              <a:rPr lang="en-US" sz="3200" dirty="0">
                <a:solidFill>
                  <a:schemeClr val="tx1"/>
                </a:solidFill>
                <a:latin typeface="Arial"/>
                <a:cs typeface="Times New Roman"/>
              </a:rPr>
              <a:t>Background </a:t>
            </a:r>
            <a:r>
              <a:rPr lang="en-US" sz="3200" b="1" dirty="0">
                <a:solidFill>
                  <a:schemeClr val="tx1"/>
                </a:solidFill>
                <a:latin typeface="Arial"/>
                <a:cs typeface="Times New Roman"/>
              </a:rPr>
              <a:t>(20 points) </a:t>
            </a:r>
            <a:r>
              <a:rPr lang="en-US" sz="3200" dirty="0">
                <a:solidFill>
                  <a:schemeClr val="tx1"/>
                </a:solidFill>
                <a:latin typeface="Arial"/>
                <a:cs typeface="Times New Roman"/>
              </a:rPr>
              <a:t>plus goals</a:t>
            </a:r>
            <a:r>
              <a:rPr lang="en-US" sz="3200" b="1" dirty="0">
                <a:solidFill>
                  <a:schemeClr val="tx1"/>
                </a:solidFill>
                <a:latin typeface="Arial"/>
                <a:cs typeface="Times New Roman"/>
              </a:rPr>
              <a:t> </a:t>
            </a:r>
            <a:endParaRPr lang="en-US" sz="3200" b="1" dirty="0">
              <a:solidFill>
                <a:schemeClr val="tx1"/>
              </a:solidFill>
              <a:latin typeface="Arial"/>
              <a:cs typeface="Times New Roman" panose="02020603050405020304" pitchFamily="18" charset="0"/>
            </a:endParaRPr>
          </a:p>
          <a:p>
            <a:pPr>
              <a:buFont typeface="Arial" panose="020B0604020202020204" pitchFamily="34" charset="0"/>
              <a:buChar char="•"/>
            </a:pPr>
            <a:r>
              <a:rPr lang="en-US" sz="3200" dirty="0">
                <a:solidFill>
                  <a:schemeClr val="tx1"/>
                </a:solidFill>
                <a:latin typeface="Arial"/>
                <a:cs typeface="Times New Roman"/>
              </a:rPr>
              <a:t> Benefits </a:t>
            </a:r>
            <a:r>
              <a:rPr lang="en-US" sz="3200" b="1" dirty="0">
                <a:solidFill>
                  <a:schemeClr val="tx1"/>
                </a:solidFill>
                <a:latin typeface="Arial"/>
                <a:cs typeface="Times New Roman"/>
              </a:rPr>
              <a:t>(40 points) </a:t>
            </a:r>
            <a:r>
              <a:rPr lang="en-US" sz="3200" dirty="0">
                <a:solidFill>
                  <a:schemeClr val="tx1"/>
                </a:solidFill>
                <a:latin typeface="Arial"/>
                <a:cs typeface="Times New Roman"/>
              </a:rPr>
              <a:t>plus significance to your goals</a:t>
            </a:r>
            <a:endParaRPr lang="en-US" sz="3200" b="1" dirty="0">
              <a:solidFill>
                <a:schemeClr val="tx1"/>
              </a:solidFill>
              <a:latin typeface="Arial"/>
              <a:cs typeface="Times New Roman"/>
            </a:endParaRPr>
          </a:p>
          <a:p>
            <a:pPr>
              <a:buFont typeface="Arial" panose="020B0604020202020204" pitchFamily="34" charset="0"/>
              <a:buChar char="•"/>
            </a:pPr>
            <a:r>
              <a:rPr lang="en-US" sz="3200" dirty="0">
                <a:solidFill>
                  <a:schemeClr val="tx1"/>
                </a:solidFill>
                <a:latin typeface="Arial"/>
                <a:cs typeface="Times New Roman"/>
              </a:rPr>
              <a:t> Composition </a:t>
            </a:r>
            <a:r>
              <a:rPr lang="en-US" sz="3200" b="1" dirty="0">
                <a:solidFill>
                  <a:schemeClr val="tx1"/>
                </a:solidFill>
                <a:latin typeface="Arial"/>
                <a:cs typeface="Times New Roman"/>
              </a:rPr>
              <a:t>(10 points) </a:t>
            </a:r>
            <a:endParaRPr lang="en-US" sz="3200" b="1" dirty="0">
              <a:solidFill>
                <a:schemeClr val="tx1"/>
              </a:solidFill>
              <a:latin typeface="Arial"/>
              <a:cs typeface="Times New Roman" panose="02020603050405020304" pitchFamily="18" charset="0"/>
            </a:endParaRPr>
          </a:p>
          <a:p>
            <a:pPr>
              <a:buFont typeface="Arial" panose="020B0604020202020204" pitchFamily="34" charset="0"/>
              <a:buChar char="•"/>
            </a:pPr>
            <a:r>
              <a:rPr lang="en-US" sz="3200" dirty="0">
                <a:solidFill>
                  <a:schemeClr val="tx1"/>
                </a:solidFill>
                <a:latin typeface="Arial"/>
                <a:cs typeface="Times New Roman"/>
              </a:rPr>
              <a:t> Budget </a:t>
            </a:r>
            <a:r>
              <a:rPr lang="en-US" sz="3200" b="1" dirty="0">
                <a:solidFill>
                  <a:schemeClr val="tx1"/>
                </a:solidFill>
                <a:latin typeface="Arial"/>
                <a:cs typeface="Times New Roman"/>
              </a:rPr>
              <a:t>(30 points)</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0CD2CBCD-5BF0-41BC-A4DB-EBD2575AAB16}" type="datetime4">
              <a:rPr lang="en-US" smtClean="0"/>
              <a:t>June 27, 2025</a:t>
            </a:fld>
            <a:endParaRPr lang="en-US"/>
          </a:p>
        </p:txBody>
      </p:sp>
      <p:sp>
        <p:nvSpPr>
          <p:cNvPr id="7" name="TextBox 6">
            <a:extLst>
              <a:ext uri="{FF2B5EF4-FFF2-40B4-BE49-F238E27FC236}">
                <a16:creationId xmlns:a16="http://schemas.microsoft.com/office/drawing/2014/main" id="{B8A866F4-75D8-4E77-8CDF-DE7C58ACF669}"/>
              </a:ext>
            </a:extLst>
          </p:cNvPr>
          <p:cNvSpPr txBox="1"/>
          <p:nvPr/>
        </p:nvSpPr>
        <p:spPr>
          <a:xfrm>
            <a:off x="2370709" y="5124341"/>
            <a:ext cx="5313798" cy="646331"/>
          </a:xfrm>
          <a:prstGeom prst="rect">
            <a:avLst/>
          </a:prstGeom>
          <a:noFill/>
        </p:spPr>
        <p:txBody>
          <a:bodyPr wrap="square" lIns="91440" tIns="45720" rIns="91440" bIns="45720" rtlCol="0" anchor="t">
            <a:spAutoFit/>
          </a:bodyPr>
          <a:lstStyle/>
          <a:p>
            <a:r>
              <a:rPr lang="en-US" sz="3600" b="1" dirty="0">
                <a:solidFill>
                  <a:schemeClr val="accent2"/>
                </a:solidFill>
                <a:latin typeface="Arial"/>
                <a:cs typeface="Times New Roman"/>
              </a:rPr>
              <a:t>500 - 600 WORDS MAX</a:t>
            </a:r>
          </a:p>
        </p:txBody>
      </p:sp>
      <p:pic>
        <p:nvPicPr>
          <p:cNvPr id="8" name="Picture 7">
            <a:extLst>
              <a:ext uri="{FF2B5EF4-FFF2-40B4-BE49-F238E27FC236}">
                <a16:creationId xmlns:a16="http://schemas.microsoft.com/office/drawing/2014/main" id="{12E8315B-FA9A-486E-A1EB-5548F6C4DE13}"/>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9" name="TextBox 8">
            <a:extLst>
              <a:ext uri="{FF2B5EF4-FFF2-40B4-BE49-F238E27FC236}">
                <a16:creationId xmlns:a16="http://schemas.microsoft.com/office/drawing/2014/main" id="{C2DD92C8-A153-43C7-8D93-5DE64457F78C}"/>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11</a:t>
            </a:fld>
            <a:endParaRPr lang="en-US" sz="1200" b="1" i="1">
              <a:solidFill>
                <a:srgbClr val="C00000"/>
              </a:solidFill>
            </a:endParaRPr>
          </a:p>
        </p:txBody>
      </p:sp>
      <p:sp>
        <p:nvSpPr>
          <p:cNvPr id="6" name="Slide Number Placeholder 5">
            <a:extLst>
              <a:ext uri="{FF2B5EF4-FFF2-40B4-BE49-F238E27FC236}">
                <a16:creationId xmlns:a16="http://schemas.microsoft.com/office/drawing/2014/main" id="{C2D2E938-2059-46D1-9331-FAF56E61C026}"/>
              </a:ext>
            </a:extLst>
          </p:cNvPr>
          <p:cNvSpPr>
            <a:spLocks noGrp="1"/>
          </p:cNvSpPr>
          <p:nvPr>
            <p:ph type="sldNum" sz="quarter" idx="12"/>
          </p:nvPr>
        </p:nvSpPr>
        <p:spPr/>
        <p:txBody>
          <a:bodyPr/>
          <a:lstStyle/>
          <a:p>
            <a:r>
              <a:rPr lang="en-US" dirty="0"/>
              <a:t>UNM GPSA Grant Applicant Training Summer 2025</a:t>
            </a:r>
          </a:p>
        </p:txBody>
      </p:sp>
      <p:pic>
        <p:nvPicPr>
          <p:cNvPr id="10" name="Picture 9" descr="A close up of a device&#10;&#10;Description automatically generated">
            <a:extLst>
              <a:ext uri="{FF2B5EF4-FFF2-40B4-BE49-F238E27FC236}">
                <a16:creationId xmlns:a16="http://schemas.microsoft.com/office/drawing/2014/main" id="{151D0C33-4BDE-4FAC-03E0-4A26FBD91B12}"/>
              </a:ext>
            </a:extLst>
          </p:cNvPr>
          <p:cNvPicPr>
            <a:picLocks noChangeAspect="1"/>
          </p:cNvPicPr>
          <p:nvPr/>
        </p:nvPicPr>
        <p:blipFill>
          <a:blip r:embed="rId4"/>
          <a:stretch>
            <a:fillRect/>
          </a:stretch>
        </p:blipFill>
        <p:spPr>
          <a:xfrm>
            <a:off x="7761191" y="3167292"/>
            <a:ext cx="3471173" cy="2603380"/>
          </a:xfrm>
          <a:prstGeom prst="rect">
            <a:avLst/>
          </a:prstGeom>
        </p:spPr>
      </p:pic>
    </p:spTree>
    <p:extLst>
      <p:ext uri="{BB962C8B-B14F-4D97-AF65-F5344CB8AC3E}">
        <p14:creationId xmlns:p14="http://schemas.microsoft.com/office/powerpoint/2010/main" val="2628839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7175-0A4D-484A-A0F8-3807C28336EE}"/>
              </a:ext>
            </a:extLst>
          </p:cNvPr>
          <p:cNvSpPr>
            <a:spLocks noGrp="1"/>
          </p:cNvSpPr>
          <p:nvPr>
            <p:ph type="title"/>
          </p:nvPr>
        </p:nvSpPr>
        <p:spPr>
          <a:xfrm>
            <a:off x="1097280" y="286603"/>
            <a:ext cx="6654800" cy="719237"/>
          </a:xfrm>
        </p:spPr>
        <p:txBody>
          <a:bodyPr>
            <a:normAutofit/>
          </a:bodyPr>
          <a:lstStyle/>
          <a:p>
            <a:r>
              <a:rPr lang="en-US" dirty="0">
                <a:latin typeface="Times New Roman" panose="02020603050405020304" pitchFamily="18" charset="0"/>
                <a:cs typeface="Times New Roman" panose="02020603050405020304" pitchFamily="18" charset="0"/>
              </a:rPr>
              <a:t>SRG &amp; PDG Budget</a:t>
            </a:r>
          </a:p>
        </p:txBody>
      </p:sp>
      <p:sp>
        <p:nvSpPr>
          <p:cNvPr id="4" name="Date Placeholder 3">
            <a:extLst>
              <a:ext uri="{FF2B5EF4-FFF2-40B4-BE49-F238E27FC236}">
                <a16:creationId xmlns:a16="http://schemas.microsoft.com/office/drawing/2014/main" id="{A59B6114-D22A-4C75-878F-4178E74428FF}"/>
              </a:ext>
            </a:extLst>
          </p:cNvPr>
          <p:cNvSpPr>
            <a:spLocks noGrp="1"/>
          </p:cNvSpPr>
          <p:nvPr>
            <p:ph type="dt" sz="half" idx="10"/>
          </p:nvPr>
        </p:nvSpPr>
        <p:spPr>
          <a:xfrm>
            <a:off x="10835883" y="6436396"/>
            <a:ext cx="1165963" cy="365125"/>
          </a:xfrm>
        </p:spPr>
        <p:txBody>
          <a:bodyPr/>
          <a:lstStyle/>
          <a:p>
            <a:fld id="{2A77F90D-850D-4731-A385-D97B4F36FBD1}" type="datetime4">
              <a:rPr lang="en-US" smtClean="0"/>
              <a:t>June 27, 2025</a:t>
            </a:fld>
            <a:endParaRPr lang="en-US"/>
          </a:p>
        </p:txBody>
      </p:sp>
      <p:sp>
        <p:nvSpPr>
          <p:cNvPr id="7" name="TextBox 6">
            <a:extLst>
              <a:ext uri="{FF2B5EF4-FFF2-40B4-BE49-F238E27FC236}">
                <a16:creationId xmlns:a16="http://schemas.microsoft.com/office/drawing/2014/main" id="{47291E01-7789-4829-8F87-E1164E51AB26}"/>
              </a:ext>
            </a:extLst>
          </p:cNvPr>
          <p:cNvSpPr txBox="1"/>
          <p:nvPr/>
        </p:nvSpPr>
        <p:spPr>
          <a:xfrm>
            <a:off x="7395204" y="867039"/>
            <a:ext cx="4606641" cy="1200329"/>
          </a:xfrm>
          <a:prstGeom prst="rect">
            <a:avLst/>
          </a:prstGeom>
          <a:noFill/>
        </p:spPr>
        <p:txBody>
          <a:bodyPr wrap="square" lIns="91440" tIns="45720" rIns="91440" bIns="45720" rtlCol="0" anchor="t">
            <a:spAutoFit/>
          </a:bodyPr>
          <a:lstStyle/>
          <a:p>
            <a:r>
              <a:rPr lang="en-US" u="sng">
                <a:latin typeface="Arial"/>
                <a:cs typeface="Times New Roman"/>
              </a:rPr>
              <a:t>Additional Budget Details (OPTIONAL): </a:t>
            </a:r>
            <a:r>
              <a:rPr lang="en-US">
                <a:latin typeface="Arial"/>
                <a:cs typeface="Times New Roman"/>
              </a:rPr>
              <a:t>Space to write out any details that wouldn’t fit in the template. </a:t>
            </a:r>
            <a:r>
              <a:rPr lang="en-US" u="sng">
                <a:latin typeface="Arial"/>
                <a:cs typeface="Times New Roman"/>
              </a:rPr>
              <a:t>DO NOT EXCEED 300 words. </a:t>
            </a:r>
            <a:endParaRPr lang="en-US" u="sng">
              <a:latin typeface="Arial"/>
              <a:cs typeface="Times New Roman" panose="02020603050405020304" pitchFamily="18" charset="0"/>
            </a:endParaRPr>
          </a:p>
        </p:txBody>
      </p:sp>
      <p:sp>
        <p:nvSpPr>
          <p:cNvPr id="8" name="TextBox 7">
            <a:extLst>
              <a:ext uri="{FF2B5EF4-FFF2-40B4-BE49-F238E27FC236}">
                <a16:creationId xmlns:a16="http://schemas.microsoft.com/office/drawing/2014/main" id="{D981A1A7-F91D-4684-9FD8-5E1BD5B3D8FA}"/>
              </a:ext>
            </a:extLst>
          </p:cNvPr>
          <p:cNvSpPr txBox="1"/>
          <p:nvPr/>
        </p:nvSpPr>
        <p:spPr>
          <a:xfrm>
            <a:off x="7560264" y="1985020"/>
            <a:ext cx="4388708" cy="3539430"/>
          </a:xfrm>
          <a:prstGeom prst="rect">
            <a:avLst/>
          </a:prstGeom>
          <a:noFill/>
        </p:spPr>
        <p:txBody>
          <a:bodyPr wrap="square" lIns="91440" tIns="45720" rIns="91440" bIns="45720" rtlCol="0" anchor="t">
            <a:spAutoFit/>
          </a:bodyPr>
          <a:lstStyle/>
          <a:p>
            <a:r>
              <a:rPr lang="en-US" sz="1600" dirty="0">
                <a:latin typeface="Arial"/>
                <a:cs typeface="Times New Roman"/>
              </a:rPr>
              <a:t>Please fill out ALL of the columns for each line item</a:t>
            </a:r>
          </a:p>
          <a:p>
            <a:r>
              <a:rPr lang="en-US" sz="1600" b="1" dirty="0">
                <a:latin typeface="Arial"/>
                <a:cs typeface="Times New Roman"/>
              </a:rPr>
              <a:t>Item</a:t>
            </a:r>
            <a:r>
              <a:rPr lang="en-US" sz="1600" dirty="0">
                <a:latin typeface="Arial"/>
                <a:cs typeface="Times New Roman"/>
              </a:rPr>
              <a:t> - Mention the item for which you are requesting money. Examples include airfare, registration.</a:t>
            </a:r>
          </a:p>
          <a:p>
            <a:r>
              <a:rPr lang="en-US" sz="1600" b="1" dirty="0">
                <a:latin typeface="Arial"/>
                <a:cs typeface="Times New Roman"/>
              </a:rPr>
              <a:t>Description</a:t>
            </a:r>
            <a:r>
              <a:rPr lang="en-US" sz="1600" dirty="0">
                <a:latin typeface="Arial"/>
                <a:cs typeface="Times New Roman"/>
              </a:rPr>
              <a:t> - Describe the item, including the source of information for the amount. For example, if the flight ticket costs $200, mention where you obtained that information from (airfare.com). Please provide evidence of this item where applicable.</a:t>
            </a:r>
          </a:p>
          <a:p>
            <a:r>
              <a:rPr lang="en-US" sz="1600" b="1" dirty="0">
                <a:latin typeface="Arial"/>
                <a:cs typeface="Times New Roman"/>
              </a:rPr>
              <a:t>Link to verify budget items and costs where applicable</a:t>
            </a:r>
            <a:r>
              <a:rPr lang="en-US" sz="1600" dirty="0">
                <a:latin typeface="Arial"/>
                <a:cs typeface="Times New Roman"/>
              </a:rPr>
              <a:t> - Provide supporting evidences of the items listed.</a:t>
            </a:r>
          </a:p>
        </p:txBody>
      </p:sp>
      <p:pic>
        <p:nvPicPr>
          <p:cNvPr id="9" name="Picture 8">
            <a:extLst>
              <a:ext uri="{FF2B5EF4-FFF2-40B4-BE49-F238E27FC236}">
                <a16:creationId xmlns:a16="http://schemas.microsoft.com/office/drawing/2014/main" id="{57AE2864-6943-414B-AD76-271861734EFB}"/>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10" name="TextBox 9">
            <a:extLst>
              <a:ext uri="{FF2B5EF4-FFF2-40B4-BE49-F238E27FC236}">
                <a16:creationId xmlns:a16="http://schemas.microsoft.com/office/drawing/2014/main" id="{4AD901D0-2840-4189-8647-E2B00855603F}"/>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12</a:t>
            </a:fld>
            <a:endParaRPr lang="en-US" sz="1200" b="1" i="1">
              <a:solidFill>
                <a:srgbClr val="C00000"/>
              </a:solidFill>
            </a:endParaRPr>
          </a:p>
        </p:txBody>
      </p:sp>
      <p:sp>
        <p:nvSpPr>
          <p:cNvPr id="5" name="Slide Number Placeholder 4">
            <a:extLst>
              <a:ext uri="{FF2B5EF4-FFF2-40B4-BE49-F238E27FC236}">
                <a16:creationId xmlns:a16="http://schemas.microsoft.com/office/drawing/2014/main" id="{353CE422-A9A9-4879-91DF-E5A39EA4DF29}"/>
              </a:ext>
            </a:extLst>
          </p:cNvPr>
          <p:cNvSpPr>
            <a:spLocks noGrp="1"/>
          </p:cNvSpPr>
          <p:nvPr>
            <p:ph type="sldNum" sz="quarter" idx="12"/>
          </p:nvPr>
        </p:nvSpPr>
        <p:spPr/>
        <p:txBody>
          <a:bodyPr/>
          <a:lstStyle/>
          <a:p>
            <a:r>
              <a:rPr lang="en-US" dirty="0"/>
              <a:t>UNM GPSA Grant Applicant Information Summer 2025</a:t>
            </a:r>
          </a:p>
        </p:txBody>
      </p:sp>
      <p:pic>
        <p:nvPicPr>
          <p:cNvPr id="6" name="Picture 5">
            <a:extLst>
              <a:ext uri="{FF2B5EF4-FFF2-40B4-BE49-F238E27FC236}">
                <a16:creationId xmlns:a16="http://schemas.microsoft.com/office/drawing/2014/main" id="{125DFC29-5FDC-DC2A-E22B-F070A00CFECF}"/>
              </a:ext>
            </a:extLst>
          </p:cNvPr>
          <p:cNvPicPr>
            <a:picLocks noChangeAspect="1"/>
          </p:cNvPicPr>
          <p:nvPr/>
        </p:nvPicPr>
        <p:blipFill>
          <a:blip r:embed="rId4"/>
          <a:srcRect r="1882"/>
          <a:stretch>
            <a:fillRect/>
          </a:stretch>
        </p:blipFill>
        <p:spPr>
          <a:xfrm>
            <a:off x="48312" y="1147322"/>
            <a:ext cx="7346892" cy="4617374"/>
          </a:xfrm>
          <a:prstGeom prst="rect">
            <a:avLst/>
          </a:prstGeom>
        </p:spPr>
      </p:pic>
    </p:spTree>
    <p:extLst>
      <p:ext uri="{BB962C8B-B14F-4D97-AF65-F5344CB8AC3E}">
        <p14:creationId xmlns:p14="http://schemas.microsoft.com/office/powerpoint/2010/main" val="3222417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7175-0A4D-484A-A0F8-3807C28336EE}"/>
              </a:ext>
            </a:extLst>
          </p:cNvPr>
          <p:cNvSpPr>
            <a:spLocks noGrp="1"/>
          </p:cNvSpPr>
          <p:nvPr>
            <p:ph type="title"/>
          </p:nvPr>
        </p:nvSpPr>
        <p:spPr>
          <a:xfrm>
            <a:off x="1069571" y="625377"/>
            <a:ext cx="6654800" cy="719237"/>
          </a:xfrm>
        </p:spPr>
        <p:txBody>
          <a:bodyPr/>
          <a:lstStyle/>
          <a:p>
            <a:r>
              <a:rPr lang="en-US" dirty="0">
                <a:latin typeface="Times New Roman" panose="02020603050405020304" pitchFamily="18" charset="0"/>
                <a:cs typeface="Times New Roman" panose="02020603050405020304" pitchFamily="18" charset="0"/>
              </a:rPr>
              <a:t>Budget cont’d</a:t>
            </a:r>
          </a:p>
        </p:txBody>
      </p:sp>
      <p:sp>
        <p:nvSpPr>
          <p:cNvPr id="4" name="Date Placeholder 3">
            <a:extLst>
              <a:ext uri="{FF2B5EF4-FFF2-40B4-BE49-F238E27FC236}">
                <a16:creationId xmlns:a16="http://schemas.microsoft.com/office/drawing/2014/main" id="{A59B6114-D22A-4C75-878F-4178E74428FF}"/>
              </a:ext>
            </a:extLst>
          </p:cNvPr>
          <p:cNvSpPr>
            <a:spLocks noGrp="1"/>
          </p:cNvSpPr>
          <p:nvPr>
            <p:ph type="dt" sz="half" idx="10"/>
          </p:nvPr>
        </p:nvSpPr>
        <p:spPr>
          <a:xfrm>
            <a:off x="10835883" y="6436396"/>
            <a:ext cx="1165963" cy="365125"/>
          </a:xfrm>
        </p:spPr>
        <p:txBody>
          <a:bodyPr/>
          <a:lstStyle/>
          <a:p>
            <a:fld id="{2A77F90D-850D-4731-A385-D97B4F36FBD1}" type="datetime4">
              <a:rPr lang="en-US" smtClean="0"/>
              <a:t>June 27, 2025</a:t>
            </a:fld>
            <a:endParaRPr lang="en-US"/>
          </a:p>
        </p:txBody>
      </p:sp>
      <p:sp>
        <p:nvSpPr>
          <p:cNvPr id="8" name="TextBox 7">
            <a:extLst>
              <a:ext uri="{FF2B5EF4-FFF2-40B4-BE49-F238E27FC236}">
                <a16:creationId xmlns:a16="http://schemas.microsoft.com/office/drawing/2014/main" id="{D981A1A7-F91D-4684-9FD8-5E1BD5B3D8FA}"/>
              </a:ext>
            </a:extLst>
          </p:cNvPr>
          <p:cNvSpPr txBox="1"/>
          <p:nvPr/>
        </p:nvSpPr>
        <p:spPr>
          <a:xfrm>
            <a:off x="7500887" y="1711406"/>
            <a:ext cx="4388708" cy="4278094"/>
          </a:xfrm>
          <a:prstGeom prst="rect">
            <a:avLst/>
          </a:prstGeom>
          <a:noFill/>
        </p:spPr>
        <p:txBody>
          <a:bodyPr wrap="square" lIns="91440" tIns="45720" rIns="91440" bIns="45720" rtlCol="0" anchor="t">
            <a:spAutoFit/>
          </a:bodyPr>
          <a:lstStyle/>
          <a:p>
            <a:r>
              <a:rPr lang="en-US" sz="1600" b="1">
                <a:latin typeface="Arial"/>
                <a:cs typeface="Times New Roman"/>
              </a:rPr>
              <a:t>Amount Requested from GPSA</a:t>
            </a:r>
            <a:r>
              <a:rPr lang="en-US" sz="1600">
                <a:latin typeface="Arial"/>
                <a:cs typeface="Times New Roman"/>
              </a:rPr>
              <a:t> - The dollar amount you are requesting from the GPSA towards that line item.</a:t>
            </a:r>
          </a:p>
          <a:p>
            <a:r>
              <a:rPr lang="en-US" sz="1600" b="1">
                <a:latin typeface="Arial"/>
                <a:cs typeface="Times New Roman"/>
              </a:rPr>
              <a:t>Other Sources of Funding requested or obtained</a:t>
            </a:r>
            <a:r>
              <a:rPr lang="en-US" sz="1600">
                <a:latin typeface="Arial"/>
                <a:cs typeface="Times New Roman"/>
              </a:rPr>
              <a:t> - Mention any other resource (on or off campus) where you have requested or obtained funding for each line item. Out-of-pocket expenses are allowed ONLY when other sources of funding are declined or not applicable.</a:t>
            </a:r>
          </a:p>
          <a:p>
            <a:r>
              <a:rPr lang="en-US" sz="1600" b="1">
                <a:latin typeface="Arial"/>
                <a:cs typeface="Times New Roman"/>
              </a:rPr>
              <a:t>Amount Requested from other sources of funding</a:t>
            </a:r>
            <a:r>
              <a:rPr lang="en-US" sz="1600">
                <a:latin typeface="Arial"/>
                <a:cs typeface="Times New Roman"/>
              </a:rPr>
              <a:t> - The dollar amount you have requested from another resource.</a:t>
            </a:r>
          </a:p>
          <a:p>
            <a:r>
              <a:rPr lang="en-US" sz="1600" b="1">
                <a:latin typeface="Arial"/>
                <a:cs typeface="Times New Roman"/>
              </a:rPr>
              <a:t>Evidence of other sources of funding</a:t>
            </a:r>
            <a:r>
              <a:rPr lang="en-US" sz="1600">
                <a:latin typeface="Arial"/>
                <a:cs typeface="Times New Roman"/>
              </a:rPr>
              <a:t> - Provide evidences of these sources where applicable. These could be links to screenshots, google docs, etc.</a:t>
            </a:r>
          </a:p>
        </p:txBody>
      </p:sp>
      <p:pic>
        <p:nvPicPr>
          <p:cNvPr id="9" name="Picture 8">
            <a:extLst>
              <a:ext uri="{FF2B5EF4-FFF2-40B4-BE49-F238E27FC236}">
                <a16:creationId xmlns:a16="http://schemas.microsoft.com/office/drawing/2014/main" id="{57AE2864-6943-414B-AD76-271861734EFB}"/>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10" name="TextBox 9">
            <a:extLst>
              <a:ext uri="{FF2B5EF4-FFF2-40B4-BE49-F238E27FC236}">
                <a16:creationId xmlns:a16="http://schemas.microsoft.com/office/drawing/2014/main" id="{4AD901D0-2840-4189-8647-E2B00855603F}"/>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13</a:t>
            </a:fld>
            <a:endParaRPr lang="en-US" sz="1200" b="1" i="1">
              <a:solidFill>
                <a:srgbClr val="C00000"/>
              </a:solidFill>
            </a:endParaRPr>
          </a:p>
        </p:txBody>
      </p:sp>
      <p:sp>
        <p:nvSpPr>
          <p:cNvPr id="5" name="Slide Number Placeholder 4">
            <a:extLst>
              <a:ext uri="{FF2B5EF4-FFF2-40B4-BE49-F238E27FC236}">
                <a16:creationId xmlns:a16="http://schemas.microsoft.com/office/drawing/2014/main" id="{353CE422-A9A9-4879-91DF-E5A39EA4DF29}"/>
              </a:ext>
            </a:extLst>
          </p:cNvPr>
          <p:cNvSpPr>
            <a:spLocks noGrp="1"/>
          </p:cNvSpPr>
          <p:nvPr>
            <p:ph type="sldNum" sz="quarter" idx="12"/>
          </p:nvPr>
        </p:nvSpPr>
        <p:spPr/>
        <p:txBody>
          <a:bodyPr/>
          <a:lstStyle/>
          <a:p>
            <a:r>
              <a:rPr lang="en-US" dirty="0"/>
              <a:t>UNM GPSA Grant Applicant Information Summer 2025</a:t>
            </a:r>
          </a:p>
        </p:txBody>
      </p:sp>
      <p:pic>
        <p:nvPicPr>
          <p:cNvPr id="12" name="Picture 11">
            <a:extLst>
              <a:ext uri="{FF2B5EF4-FFF2-40B4-BE49-F238E27FC236}">
                <a16:creationId xmlns:a16="http://schemas.microsoft.com/office/drawing/2014/main" id="{2433A6EF-E259-4649-8B6E-8935F380CD96}"/>
              </a:ext>
            </a:extLst>
          </p:cNvPr>
          <p:cNvPicPr>
            <a:picLocks noChangeAspect="1"/>
          </p:cNvPicPr>
          <p:nvPr/>
        </p:nvPicPr>
        <p:blipFill>
          <a:blip r:embed="rId4"/>
          <a:stretch>
            <a:fillRect/>
          </a:stretch>
        </p:blipFill>
        <p:spPr>
          <a:xfrm>
            <a:off x="357324" y="1991645"/>
            <a:ext cx="7037880" cy="2673211"/>
          </a:xfrm>
          <a:prstGeom prst="rect">
            <a:avLst/>
          </a:prstGeom>
        </p:spPr>
      </p:pic>
    </p:spTree>
    <p:extLst>
      <p:ext uri="{BB962C8B-B14F-4D97-AF65-F5344CB8AC3E}">
        <p14:creationId xmlns:p14="http://schemas.microsoft.com/office/powerpoint/2010/main" val="607963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descr="A screenshot of a cell phone&#10;&#10;Description automatically generated">
            <a:extLst>
              <a:ext uri="{FF2B5EF4-FFF2-40B4-BE49-F238E27FC236}">
                <a16:creationId xmlns:a16="http://schemas.microsoft.com/office/drawing/2014/main" id="{39F4B886-5A16-4332-92D5-6F7391C355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3144" y="627132"/>
            <a:ext cx="7973324" cy="5601261"/>
          </a:xfrm>
          <a:prstGeom prst="rect">
            <a:avLst/>
          </a:prstGeom>
        </p:spPr>
      </p:pic>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a:xfrm>
            <a:off x="1097280" y="6459785"/>
            <a:ext cx="2472271" cy="365125"/>
          </a:xfrm>
        </p:spPr>
        <p:txBody>
          <a:bodyPr vert="horz" lIns="91440" tIns="45720" rIns="91440" bIns="45720" rtlCol="0" anchor="ctr">
            <a:normAutofit/>
          </a:bodyPr>
          <a:lstStyle/>
          <a:p>
            <a:pPr algn="l">
              <a:spcAft>
                <a:spcPts val="600"/>
              </a:spcAft>
            </a:pPr>
            <a:fld id="{5E3D757B-A26C-426F-927D-EF3D18C49E08}" type="datetime4">
              <a:rPr lang="en-US" smtClean="0"/>
              <a:t>June 27, 2025</a:t>
            </a:fld>
            <a:endParaRPr lang="en-US"/>
          </a:p>
        </p:txBody>
      </p:sp>
      <p:pic>
        <p:nvPicPr>
          <p:cNvPr id="11" name="Picture 10">
            <a:extLst>
              <a:ext uri="{FF2B5EF4-FFF2-40B4-BE49-F238E27FC236}">
                <a16:creationId xmlns:a16="http://schemas.microsoft.com/office/drawing/2014/main" id="{CFBB157D-6F51-47D3-B871-FBBA7917BE64}"/>
              </a:ext>
            </a:extLst>
          </p:cNvPr>
          <p:cNvPicPr>
            <a:picLocks noChangeAspect="1"/>
          </p:cNvPicPr>
          <p:nvPr/>
        </p:nvPicPr>
        <p:blipFill rotWithShape="1">
          <a:blip r:embed="rId4"/>
          <a:srcRect t="26560" b="22672"/>
          <a:stretch/>
        </p:blipFill>
        <p:spPr>
          <a:xfrm>
            <a:off x="10272728" y="3470"/>
            <a:ext cx="1919272" cy="974353"/>
          </a:xfrm>
          <a:prstGeom prst="rect">
            <a:avLst/>
          </a:prstGeom>
          <a:solidFill>
            <a:schemeClr val="bg1">
              <a:lumMod val="85000"/>
              <a:alpha val="23000"/>
            </a:schemeClr>
          </a:solidFill>
        </p:spPr>
      </p:pic>
      <p:sp>
        <p:nvSpPr>
          <p:cNvPr id="2" name="Slide Number Placeholder 1">
            <a:extLst>
              <a:ext uri="{FF2B5EF4-FFF2-40B4-BE49-F238E27FC236}">
                <a16:creationId xmlns:a16="http://schemas.microsoft.com/office/drawing/2014/main" id="{3811FD59-01E0-4393-8956-6FDDBCA8E3C3}"/>
              </a:ext>
            </a:extLst>
          </p:cNvPr>
          <p:cNvSpPr>
            <a:spLocks noGrp="1"/>
          </p:cNvSpPr>
          <p:nvPr>
            <p:ph type="sldNum" sz="quarter" idx="12"/>
          </p:nvPr>
        </p:nvSpPr>
        <p:spPr/>
        <p:txBody>
          <a:bodyPr/>
          <a:lstStyle/>
          <a:p>
            <a:r>
              <a:rPr lang="en-US" dirty="0"/>
              <a:t>UNM GPSA Grant Applicant Information Summer 2025</a:t>
            </a:r>
          </a:p>
        </p:txBody>
      </p:sp>
    </p:spTree>
    <p:extLst>
      <p:ext uri="{BB962C8B-B14F-4D97-AF65-F5344CB8AC3E}">
        <p14:creationId xmlns:p14="http://schemas.microsoft.com/office/powerpoint/2010/main" val="2654127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a:cs typeface="Times New Roman"/>
              </a:rPr>
              <a:t>Graduate Scholarship Fund (GSF)</a:t>
            </a:r>
            <a:endParaRPr lang="en-US" b="1" dirty="0">
              <a:solidFill>
                <a:schemeClr val="tx1"/>
              </a:solidFill>
              <a:latin typeface="Arial"/>
              <a:cs typeface="Times New Roman"/>
            </a:endParaRPr>
          </a:p>
        </p:txBody>
      </p:sp>
      <p:sp>
        <p:nvSpPr>
          <p:cNvPr id="3" name="Content Placeholder 2"/>
          <p:cNvSpPr>
            <a:spLocks noGrp="1"/>
          </p:cNvSpPr>
          <p:nvPr>
            <p:ph idx="1"/>
          </p:nvPr>
        </p:nvSpPr>
        <p:spPr/>
        <p:txBody>
          <a:bodyPr vert="horz" lIns="0" tIns="45720" rIns="0" bIns="45720" rtlCol="0" anchor="t">
            <a:normAutofit fontScale="92500" lnSpcReduction="10000"/>
          </a:bodyPr>
          <a:lstStyle/>
          <a:p>
            <a:pPr>
              <a:buFont typeface="Arial,Sans-Serif" panose="020B0604020202020204" pitchFamily="34" charset="0"/>
              <a:buChar char="•"/>
            </a:pPr>
            <a:r>
              <a:rPr lang="en-US" sz="2800" b="1" dirty="0">
                <a:solidFill>
                  <a:schemeClr val="tx1"/>
                </a:solidFill>
                <a:latin typeface="Arial"/>
                <a:cs typeface="Arial" panose="020B0604020202020204"/>
              </a:rPr>
              <a:t> </a:t>
            </a:r>
            <a:r>
              <a:rPr lang="en-US" sz="2800" dirty="0">
                <a:solidFill>
                  <a:schemeClr val="tx1"/>
                </a:solidFill>
                <a:latin typeface="Arial"/>
                <a:cs typeface="Arial" panose="020B0604020202020204"/>
              </a:rPr>
              <a:t>The GSF can help offset up to</a:t>
            </a:r>
            <a:r>
              <a:rPr lang="en-US" sz="2800" b="1" dirty="0">
                <a:solidFill>
                  <a:schemeClr val="tx1"/>
                </a:solidFill>
                <a:latin typeface="Arial"/>
                <a:cs typeface="Arial" panose="020B0604020202020204"/>
              </a:rPr>
              <a:t> $1000 </a:t>
            </a:r>
            <a:r>
              <a:rPr lang="en-US" sz="2800" dirty="0">
                <a:solidFill>
                  <a:schemeClr val="tx1"/>
                </a:solidFill>
                <a:latin typeface="Arial"/>
                <a:cs typeface="Arial" panose="020B0604020202020204"/>
              </a:rPr>
              <a:t>in educations expenses </a:t>
            </a:r>
            <a:r>
              <a:rPr lang="en-US" sz="2800" u="sng" dirty="0">
                <a:solidFill>
                  <a:srgbClr val="FF0000"/>
                </a:solidFill>
                <a:latin typeface="Arial"/>
                <a:cs typeface="Arial" panose="020B0604020202020204"/>
              </a:rPr>
              <a:t>for the summer semester only</a:t>
            </a:r>
            <a:r>
              <a:rPr lang="en-US" sz="2800" b="1" dirty="0">
                <a:solidFill>
                  <a:schemeClr val="tx1"/>
                </a:solidFill>
                <a:latin typeface="Arial"/>
                <a:cs typeface="Arial" panose="020B0604020202020204"/>
              </a:rPr>
              <a:t>.</a:t>
            </a:r>
          </a:p>
          <a:p>
            <a:pPr>
              <a:buFont typeface="Arial,Sans-Serif" panose="020B0604020202020204" pitchFamily="34" charset="0"/>
              <a:buChar char="•"/>
            </a:pPr>
            <a:r>
              <a:rPr lang="en-US" sz="2800" b="1" dirty="0">
                <a:solidFill>
                  <a:schemeClr val="tx1"/>
                </a:solidFill>
                <a:latin typeface="Arial"/>
                <a:cs typeface="Arial" panose="020B0604020202020204"/>
              </a:rPr>
              <a:t>MUST </a:t>
            </a:r>
            <a:r>
              <a:rPr lang="en-US" sz="2800" dirty="0">
                <a:solidFill>
                  <a:schemeClr val="tx1"/>
                </a:solidFill>
                <a:latin typeface="Arial"/>
                <a:cs typeface="Arial" panose="020B0604020202020204"/>
              </a:rPr>
              <a:t>be enrolled in at least 6 credit hours in the Summer semester</a:t>
            </a:r>
            <a:endParaRPr lang="en-US" sz="2800" b="1" dirty="0">
              <a:solidFill>
                <a:schemeClr val="tx1"/>
              </a:solidFill>
              <a:latin typeface="Arial"/>
              <a:cs typeface="Arial" panose="020B0604020202020204"/>
            </a:endParaRPr>
          </a:p>
          <a:p>
            <a:pPr>
              <a:buFont typeface="Arial,Sans-Serif" panose="020B0604020202020204" pitchFamily="34" charset="0"/>
              <a:buChar char="•"/>
            </a:pPr>
            <a:r>
              <a:rPr lang="en-US" sz="2800" dirty="0">
                <a:solidFill>
                  <a:schemeClr val="tx1"/>
                </a:solidFill>
                <a:latin typeface="Arial"/>
                <a:cs typeface="Times New Roman"/>
              </a:rPr>
              <a:t> Helps offset tuition, books, or fees</a:t>
            </a:r>
            <a:endParaRPr lang="en-US" sz="2800" dirty="0">
              <a:solidFill>
                <a:schemeClr val="tx1"/>
              </a:solidFill>
              <a:latin typeface="Arial"/>
              <a:ea typeface="+mn-lt"/>
              <a:cs typeface="+mn-lt"/>
            </a:endParaRPr>
          </a:p>
          <a:p>
            <a:pPr>
              <a:buFont typeface="Arial,Sans-Serif" panose="020B0604020202020204" pitchFamily="34" charset="0"/>
              <a:buChar char="•"/>
            </a:pPr>
            <a:r>
              <a:rPr lang="en-US" sz="2800" dirty="0">
                <a:solidFill>
                  <a:schemeClr val="tx1"/>
                </a:solidFill>
                <a:latin typeface="Arial"/>
                <a:cs typeface="Times New Roman"/>
              </a:rPr>
              <a:t> </a:t>
            </a:r>
            <a:r>
              <a:rPr lang="en-US" sz="2800" b="1" u="sng" dirty="0">
                <a:solidFill>
                  <a:srgbClr val="FF0000"/>
                </a:solidFill>
                <a:latin typeface="Arial"/>
                <a:cs typeface="Times New Roman"/>
              </a:rPr>
              <a:t>Demonstrated financial need</a:t>
            </a:r>
            <a:r>
              <a:rPr lang="en-US" sz="2800" u="sng" dirty="0">
                <a:solidFill>
                  <a:schemeClr val="tx1"/>
                </a:solidFill>
                <a:latin typeface="Arial"/>
                <a:cs typeface="Times New Roman"/>
              </a:rPr>
              <a:t> </a:t>
            </a:r>
            <a:r>
              <a:rPr lang="en-US" sz="2800" dirty="0">
                <a:solidFill>
                  <a:schemeClr val="tx1"/>
                </a:solidFill>
                <a:latin typeface="Arial"/>
                <a:cs typeface="Times New Roman"/>
              </a:rPr>
              <a:t>based on info from Financial Aid</a:t>
            </a:r>
            <a:endParaRPr lang="en-US" sz="2800" dirty="0">
              <a:solidFill>
                <a:schemeClr val="tx1"/>
              </a:solidFill>
              <a:latin typeface="Arial"/>
              <a:ea typeface="+mn-lt"/>
              <a:cs typeface="Times New Roman"/>
            </a:endParaRPr>
          </a:p>
          <a:p>
            <a:pPr lvl="1">
              <a:buFont typeface="Arial,Sans-Serif" panose="020B0604020202020204" pitchFamily="34" charset="0"/>
              <a:buChar char="•"/>
            </a:pPr>
            <a:r>
              <a:rPr lang="en-US" sz="2600" u="sng" dirty="0">
                <a:solidFill>
                  <a:schemeClr val="tx1"/>
                </a:solidFill>
                <a:latin typeface="Arial"/>
                <a:cs typeface="Times New Roman"/>
              </a:rPr>
              <a:t>International students </a:t>
            </a:r>
            <a:r>
              <a:rPr lang="en-US" sz="2600" dirty="0">
                <a:solidFill>
                  <a:schemeClr val="tx1"/>
                </a:solidFill>
                <a:latin typeface="Arial"/>
                <a:cs typeface="Times New Roman"/>
              </a:rPr>
              <a:t>must complete an online State-Aid application for the current academic year (2025-2026).</a:t>
            </a:r>
          </a:p>
          <a:p>
            <a:pPr lvl="1">
              <a:buFont typeface="Arial,Sans-Serif" panose="020B0604020202020204" pitchFamily="34" charset="0"/>
              <a:buChar char="•"/>
            </a:pPr>
            <a:r>
              <a:rPr lang="en-US" sz="2800" u="sng" dirty="0">
                <a:solidFill>
                  <a:schemeClr val="tx1"/>
                </a:solidFill>
                <a:latin typeface="Arial"/>
                <a:cs typeface="Times New Roman"/>
              </a:rPr>
              <a:t>Resident students </a:t>
            </a:r>
            <a:r>
              <a:rPr lang="en-US" sz="2800" dirty="0">
                <a:solidFill>
                  <a:schemeClr val="tx1"/>
                </a:solidFill>
                <a:latin typeface="Arial"/>
                <a:cs typeface="Times New Roman"/>
              </a:rPr>
              <a:t>must have submitted FAFSA for this academic year (2025-2026).</a:t>
            </a:r>
            <a:endParaRPr lang="en-US" sz="2800" dirty="0">
              <a:solidFill>
                <a:schemeClr val="tx1"/>
              </a:solidFill>
              <a:latin typeface="Arial"/>
              <a:ea typeface="+mn-lt"/>
              <a:cs typeface="+mn-lt"/>
            </a:endParaRPr>
          </a:p>
          <a:p>
            <a:pPr>
              <a:buFont typeface="Arial" panose="020B0604020202020204" pitchFamily="34" charset="0"/>
              <a:buChar char="•"/>
            </a:pPr>
            <a:endParaRPr lang="en-US" sz="28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0955D03B-B1BC-47C9-A11B-B5D421465770}" type="datetime4">
              <a:rPr lang="en-US" smtClean="0"/>
              <a:t>June 27, 2025</a:t>
            </a:fld>
            <a:endParaRPr lang="en-US"/>
          </a:p>
        </p:txBody>
      </p:sp>
      <p:pic>
        <p:nvPicPr>
          <p:cNvPr id="7" name="Picture 6">
            <a:extLst>
              <a:ext uri="{FF2B5EF4-FFF2-40B4-BE49-F238E27FC236}">
                <a16:creationId xmlns:a16="http://schemas.microsoft.com/office/drawing/2014/main" id="{E77D4D73-EE45-43CC-827C-EC887B66F4E3}"/>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8" name="TextBox 7">
            <a:extLst>
              <a:ext uri="{FF2B5EF4-FFF2-40B4-BE49-F238E27FC236}">
                <a16:creationId xmlns:a16="http://schemas.microsoft.com/office/drawing/2014/main" id="{7EC587D3-F71C-48C5-96BA-CC332DE8AF07}"/>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15</a:t>
            </a:fld>
            <a:endParaRPr lang="en-US" sz="1200" b="1" i="1">
              <a:solidFill>
                <a:srgbClr val="C00000"/>
              </a:solidFill>
            </a:endParaRPr>
          </a:p>
        </p:txBody>
      </p:sp>
      <p:sp>
        <p:nvSpPr>
          <p:cNvPr id="4" name="Slide Number Placeholder 3">
            <a:extLst>
              <a:ext uri="{FF2B5EF4-FFF2-40B4-BE49-F238E27FC236}">
                <a16:creationId xmlns:a16="http://schemas.microsoft.com/office/drawing/2014/main" id="{7C517CC6-FF8A-4AB0-B801-7775E6D5EF78}"/>
              </a:ext>
            </a:extLst>
          </p:cNvPr>
          <p:cNvSpPr>
            <a:spLocks noGrp="1"/>
          </p:cNvSpPr>
          <p:nvPr>
            <p:ph type="sldNum" sz="quarter" idx="12"/>
          </p:nvPr>
        </p:nvSpPr>
        <p:spPr/>
        <p:txBody>
          <a:bodyPr/>
          <a:lstStyle/>
          <a:p>
            <a:r>
              <a:rPr lang="en-US" dirty="0"/>
              <a:t>UNM GPSA Grant Applicant Information Summer 2025</a:t>
            </a:r>
          </a:p>
        </p:txBody>
      </p:sp>
    </p:spTree>
    <p:extLst>
      <p:ext uri="{BB962C8B-B14F-4D97-AF65-F5344CB8AC3E}">
        <p14:creationId xmlns:p14="http://schemas.microsoft.com/office/powerpoint/2010/main" val="3682963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a:cs typeface="Times New Roman"/>
              </a:rPr>
              <a:t>GSF Application Scoring</a:t>
            </a:r>
          </a:p>
        </p:txBody>
      </p:sp>
      <p:sp>
        <p:nvSpPr>
          <p:cNvPr id="3" name="Content Placeholder 2"/>
          <p:cNvSpPr>
            <a:spLocks noGrp="1"/>
          </p:cNvSpPr>
          <p:nvPr>
            <p:ph idx="1"/>
          </p:nvPr>
        </p:nvSpPr>
        <p:spPr/>
        <p:txBody>
          <a:bodyPr vert="horz" lIns="0" tIns="45720" rIns="0" bIns="45720" rtlCol="0" anchor="t">
            <a:normAutofit fontScale="77500" lnSpcReduction="20000"/>
          </a:bodyPr>
          <a:lstStyle/>
          <a:p>
            <a:pPr marL="0" indent="0">
              <a:buNone/>
            </a:pPr>
            <a:r>
              <a:rPr lang="en-US" sz="3200" u="sng" dirty="0">
                <a:solidFill>
                  <a:srgbClr val="FF0000"/>
                </a:solidFill>
                <a:latin typeface="Times New Roman"/>
                <a:cs typeface="Times New Roman"/>
              </a:rPr>
              <a:t>60%</a:t>
            </a:r>
            <a:r>
              <a:rPr lang="en-US" sz="3200" dirty="0">
                <a:solidFill>
                  <a:srgbClr val="FF0000"/>
                </a:solidFill>
                <a:latin typeface="Times New Roman"/>
                <a:cs typeface="Times New Roman"/>
              </a:rPr>
              <a:t> of the overall score comes from the application; </a:t>
            </a:r>
            <a:r>
              <a:rPr lang="en-US" sz="3200" u="sng" dirty="0">
                <a:solidFill>
                  <a:srgbClr val="FF0000"/>
                </a:solidFill>
                <a:latin typeface="Times New Roman"/>
                <a:cs typeface="Times New Roman"/>
              </a:rPr>
              <a:t>40%</a:t>
            </a:r>
            <a:r>
              <a:rPr lang="en-US" sz="3200" dirty="0">
                <a:solidFill>
                  <a:srgbClr val="FF0000"/>
                </a:solidFill>
                <a:latin typeface="Times New Roman"/>
                <a:cs typeface="Times New Roman"/>
              </a:rPr>
              <a:t> of the score is from financial info provided by the Financial Aid Office</a:t>
            </a:r>
          </a:p>
          <a:p>
            <a:pPr marL="0" indent="0">
              <a:buNone/>
            </a:pPr>
            <a:r>
              <a:rPr lang="en-US" sz="3200" u="sng" dirty="0">
                <a:solidFill>
                  <a:schemeClr val="tx1"/>
                </a:solidFill>
                <a:latin typeface="Arial"/>
                <a:cs typeface="Times New Roman"/>
              </a:rPr>
              <a:t>Scoring</a:t>
            </a:r>
          </a:p>
          <a:p>
            <a:pPr>
              <a:buFont typeface="Arial" panose="020B0604020202020204" pitchFamily="34" charset="0"/>
              <a:buChar char="•"/>
            </a:pPr>
            <a:r>
              <a:rPr lang="en-US" sz="3200" dirty="0">
                <a:solidFill>
                  <a:schemeClr val="tx1"/>
                </a:solidFill>
                <a:latin typeface="Arial"/>
                <a:cs typeface="Times New Roman"/>
              </a:rPr>
              <a:t>Background </a:t>
            </a:r>
            <a:r>
              <a:rPr lang="en-US" sz="3200" b="1" dirty="0">
                <a:solidFill>
                  <a:schemeClr val="tx1"/>
                </a:solidFill>
                <a:latin typeface="Arial"/>
                <a:cs typeface="Times New Roman"/>
              </a:rPr>
              <a:t>(30 points) </a:t>
            </a:r>
            <a:endParaRPr lang="en-US" sz="3200" b="1" dirty="0">
              <a:solidFill>
                <a:schemeClr val="tx1"/>
              </a:solidFill>
              <a:latin typeface="Arial"/>
              <a:cs typeface="Times New Roman" panose="02020603050405020304" pitchFamily="18" charset="0"/>
            </a:endParaRPr>
          </a:p>
          <a:p>
            <a:pPr marL="383540" lvl="1">
              <a:buFont typeface="Arial" panose="020B0604020202020204" pitchFamily="34" charset="0"/>
              <a:buChar char="•"/>
            </a:pPr>
            <a:r>
              <a:rPr lang="en-US" sz="3000" dirty="0">
                <a:solidFill>
                  <a:schemeClr val="tx1"/>
                </a:solidFill>
                <a:latin typeface="Arial"/>
                <a:cs typeface="Times New Roman"/>
              </a:rPr>
              <a:t>Interest stated, Financial needs, Pursued other funding</a:t>
            </a:r>
          </a:p>
          <a:p>
            <a:pPr>
              <a:buFont typeface="Arial" panose="020B0604020202020204" pitchFamily="34" charset="0"/>
              <a:buChar char="•"/>
            </a:pPr>
            <a:r>
              <a:rPr lang="en-US" sz="3200" dirty="0">
                <a:solidFill>
                  <a:schemeClr val="tx1"/>
                </a:solidFill>
                <a:latin typeface="Arial"/>
                <a:cs typeface="Times New Roman"/>
              </a:rPr>
              <a:t> Benefits </a:t>
            </a:r>
            <a:r>
              <a:rPr lang="en-US" sz="3200" b="1" dirty="0">
                <a:solidFill>
                  <a:schemeClr val="tx1"/>
                </a:solidFill>
                <a:latin typeface="Arial"/>
                <a:cs typeface="Times New Roman"/>
              </a:rPr>
              <a:t>(20 points) </a:t>
            </a:r>
            <a:endParaRPr lang="en-US" sz="3200" b="1" dirty="0">
              <a:solidFill>
                <a:schemeClr val="tx1"/>
              </a:solidFill>
              <a:latin typeface="Arial"/>
              <a:cs typeface="Times New Roman" panose="02020603050405020304" pitchFamily="18" charset="0"/>
            </a:endParaRPr>
          </a:p>
          <a:p>
            <a:pPr marL="383540" lvl="1">
              <a:buFont typeface="Arial" panose="020B0604020202020204" pitchFamily="34" charset="0"/>
              <a:buChar char="•"/>
            </a:pPr>
            <a:r>
              <a:rPr lang="en-US" sz="3000" dirty="0">
                <a:solidFill>
                  <a:schemeClr val="tx1"/>
                </a:solidFill>
                <a:latin typeface="Arial"/>
                <a:cs typeface="Times New Roman"/>
              </a:rPr>
              <a:t>Explain usage of fund – degree completion.</a:t>
            </a:r>
          </a:p>
          <a:p>
            <a:pPr>
              <a:buFont typeface="Arial" panose="020B0604020202020204" pitchFamily="34" charset="0"/>
              <a:buChar char="•"/>
            </a:pPr>
            <a:r>
              <a:rPr lang="en-US" sz="3200" dirty="0">
                <a:solidFill>
                  <a:schemeClr val="tx1"/>
                </a:solidFill>
                <a:latin typeface="Arial"/>
                <a:cs typeface="Times New Roman"/>
              </a:rPr>
              <a:t> Composition </a:t>
            </a:r>
            <a:r>
              <a:rPr lang="en-US" sz="3200" b="1" dirty="0">
                <a:solidFill>
                  <a:schemeClr val="tx1"/>
                </a:solidFill>
                <a:latin typeface="Arial"/>
                <a:cs typeface="Times New Roman"/>
              </a:rPr>
              <a:t>(10 points) </a:t>
            </a:r>
            <a:endParaRPr lang="en-US" sz="3200" b="1" dirty="0">
              <a:solidFill>
                <a:schemeClr val="tx1"/>
              </a:solidFill>
              <a:latin typeface="Arial"/>
              <a:cs typeface="Times New Roman" panose="02020603050405020304" pitchFamily="18" charset="0"/>
            </a:endParaRPr>
          </a:p>
          <a:p>
            <a:pPr marL="383540" lvl="1">
              <a:buFont typeface="Arial" panose="020B0604020202020204" pitchFamily="34" charset="0"/>
              <a:buChar char="•"/>
            </a:pPr>
            <a:r>
              <a:rPr lang="en-US" sz="3000" dirty="0">
                <a:solidFill>
                  <a:schemeClr val="tx1"/>
                </a:solidFill>
                <a:latin typeface="Arial"/>
                <a:cs typeface="Times New Roman"/>
              </a:rPr>
              <a:t>Flows logically, technical terms defined.</a:t>
            </a:r>
          </a:p>
          <a:p>
            <a:pPr marL="90932">
              <a:buFont typeface="Arial" panose="020B0604020202020204" pitchFamily="34" charset="0"/>
              <a:buChar char="•"/>
            </a:pPr>
            <a:r>
              <a:rPr lang="en-US" sz="3200" dirty="0">
                <a:solidFill>
                  <a:schemeClr val="tx1"/>
                </a:solidFill>
                <a:latin typeface="Arial"/>
                <a:cs typeface="Times New Roman"/>
              </a:rPr>
              <a:t>Financial Aid Office data </a:t>
            </a:r>
            <a:r>
              <a:rPr lang="en-US" sz="3200" b="1" dirty="0">
                <a:solidFill>
                  <a:schemeClr val="tx1"/>
                </a:solidFill>
                <a:latin typeface="Arial"/>
                <a:cs typeface="Times New Roman"/>
              </a:rPr>
              <a:t>(40 points)</a:t>
            </a:r>
            <a:endParaRPr lang="en-US" sz="3200" dirty="0">
              <a:solidFill>
                <a:schemeClr val="tx1"/>
              </a:solidFill>
              <a:latin typeface="Arial"/>
              <a:cs typeface="Times New Roman"/>
            </a:endParaRP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0E4FE631-435E-4BA7-AA7B-730DBB8DBFD7}" type="datetime4">
              <a:rPr lang="en-US" smtClean="0"/>
              <a:t>June 27, 2025</a:t>
            </a:fld>
            <a:endParaRPr lang="en-US"/>
          </a:p>
        </p:txBody>
      </p:sp>
      <p:sp>
        <p:nvSpPr>
          <p:cNvPr id="7" name="TextBox 6">
            <a:extLst>
              <a:ext uri="{FF2B5EF4-FFF2-40B4-BE49-F238E27FC236}">
                <a16:creationId xmlns:a16="http://schemas.microsoft.com/office/drawing/2014/main" id="{461829E4-A6A9-434A-A5A2-26147FE1053D}"/>
              </a:ext>
            </a:extLst>
          </p:cNvPr>
          <p:cNvSpPr txBox="1"/>
          <p:nvPr/>
        </p:nvSpPr>
        <p:spPr>
          <a:xfrm>
            <a:off x="7314912" y="4862732"/>
            <a:ext cx="5125104" cy="769441"/>
          </a:xfrm>
          <a:prstGeom prst="rect">
            <a:avLst/>
          </a:prstGeom>
          <a:noFill/>
        </p:spPr>
        <p:txBody>
          <a:bodyPr wrap="square" rtlCol="0">
            <a:spAutoFit/>
          </a:bodyPr>
          <a:lstStyle/>
          <a:p>
            <a:r>
              <a:rPr lang="en-US" sz="4400" b="1" dirty="0">
                <a:solidFill>
                  <a:schemeClr val="accent2"/>
                </a:solidFill>
                <a:latin typeface="Times New Roman" panose="02020603050405020304" pitchFamily="18" charset="0"/>
                <a:cs typeface="Times New Roman" panose="02020603050405020304" pitchFamily="18" charset="0"/>
              </a:rPr>
              <a:t>500 WORDS MAX</a:t>
            </a:r>
          </a:p>
        </p:txBody>
      </p:sp>
      <p:pic>
        <p:nvPicPr>
          <p:cNvPr id="8" name="Picture 7">
            <a:extLst>
              <a:ext uri="{FF2B5EF4-FFF2-40B4-BE49-F238E27FC236}">
                <a16:creationId xmlns:a16="http://schemas.microsoft.com/office/drawing/2014/main" id="{791589F5-3C42-42D4-A033-934C8EB0B674}"/>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9" name="TextBox 8">
            <a:extLst>
              <a:ext uri="{FF2B5EF4-FFF2-40B4-BE49-F238E27FC236}">
                <a16:creationId xmlns:a16="http://schemas.microsoft.com/office/drawing/2014/main" id="{F245ABD1-D92A-485E-9104-F17948AE7FF8}"/>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16</a:t>
            </a:fld>
            <a:endParaRPr lang="en-US" sz="1200" b="1" i="1">
              <a:solidFill>
                <a:srgbClr val="C00000"/>
              </a:solidFill>
            </a:endParaRPr>
          </a:p>
        </p:txBody>
      </p:sp>
      <p:sp>
        <p:nvSpPr>
          <p:cNvPr id="6" name="Slide Number Placeholder 5">
            <a:extLst>
              <a:ext uri="{FF2B5EF4-FFF2-40B4-BE49-F238E27FC236}">
                <a16:creationId xmlns:a16="http://schemas.microsoft.com/office/drawing/2014/main" id="{0563510E-3937-42E2-8A99-14E8105C0255}"/>
              </a:ext>
            </a:extLst>
          </p:cNvPr>
          <p:cNvSpPr>
            <a:spLocks noGrp="1"/>
          </p:cNvSpPr>
          <p:nvPr>
            <p:ph type="sldNum" sz="quarter" idx="12"/>
          </p:nvPr>
        </p:nvSpPr>
        <p:spPr/>
        <p:txBody>
          <a:bodyPr/>
          <a:lstStyle/>
          <a:p>
            <a:r>
              <a:rPr lang="en-US" dirty="0"/>
              <a:t>UNM GPSA Grant Applicant Information Summer 2025</a:t>
            </a:r>
          </a:p>
        </p:txBody>
      </p:sp>
      <p:pic>
        <p:nvPicPr>
          <p:cNvPr id="10" name="Picture 9" descr="A close up of text on a white background&#10;&#10;Description automatically generated">
            <a:extLst>
              <a:ext uri="{FF2B5EF4-FFF2-40B4-BE49-F238E27FC236}">
                <a16:creationId xmlns:a16="http://schemas.microsoft.com/office/drawing/2014/main" id="{A6F6D76C-C983-A22D-FFE4-326E43FFBE5E}"/>
              </a:ext>
            </a:extLst>
          </p:cNvPr>
          <p:cNvPicPr>
            <a:picLocks noChangeAspect="1"/>
          </p:cNvPicPr>
          <p:nvPr/>
        </p:nvPicPr>
        <p:blipFill>
          <a:blip r:embed="rId4"/>
          <a:stretch>
            <a:fillRect/>
          </a:stretch>
        </p:blipFill>
        <p:spPr>
          <a:xfrm>
            <a:off x="9304775" y="3034910"/>
            <a:ext cx="2337788" cy="1980035"/>
          </a:xfrm>
          <a:prstGeom prst="rect">
            <a:avLst/>
          </a:prstGeom>
        </p:spPr>
      </p:pic>
    </p:spTree>
    <p:extLst>
      <p:ext uri="{BB962C8B-B14F-4D97-AF65-F5344CB8AC3E}">
        <p14:creationId xmlns:p14="http://schemas.microsoft.com/office/powerpoint/2010/main" val="327981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0B2A-F290-4F65-B93F-B7F7C88B9538}"/>
              </a:ext>
            </a:extLst>
          </p:cNvPr>
          <p:cNvSpPr>
            <a:spLocks noGrp="1"/>
          </p:cNvSpPr>
          <p:nvPr>
            <p:ph type="title"/>
          </p:nvPr>
        </p:nvSpPr>
        <p:spPr/>
        <p:txBody>
          <a:bodyPr>
            <a:normAutofit/>
          </a:bodyPr>
          <a:lstStyle/>
          <a:p>
            <a:r>
              <a:rPr lang="en-US" sz="4400">
                <a:latin typeface="Arial"/>
                <a:cs typeface="Times New Roman"/>
              </a:rPr>
              <a:t>Scoring for Graduate Scholarship Fund</a:t>
            </a:r>
          </a:p>
        </p:txBody>
      </p:sp>
      <p:sp>
        <p:nvSpPr>
          <p:cNvPr id="3" name="Content Placeholder 2">
            <a:extLst>
              <a:ext uri="{FF2B5EF4-FFF2-40B4-BE49-F238E27FC236}">
                <a16:creationId xmlns:a16="http://schemas.microsoft.com/office/drawing/2014/main" id="{D4F51F86-FD63-460C-8409-31DD0160E8DC}"/>
              </a:ext>
            </a:extLst>
          </p:cNvPr>
          <p:cNvSpPr>
            <a:spLocks noGrp="1"/>
          </p:cNvSpPr>
          <p:nvPr>
            <p:ph idx="1"/>
          </p:nvPr>
        </p:nvSpPr>
        <p:spPr/>
        <p:txBody>
          <a:bodyPr vert="horz" lIns="0" tIns="45720" rIns="0" bIns="45720" rtlCol="0" anchor="t">
            <a:normAutofit/>
          </a:bodyPr>
          <a:lstStyle/>
          <a:p>
            <a:pPr>
              <a:buFont typeface="Arial" panose="020B0604020202020204" pitchFamily="34" charset="0"/>
              <a:buChar char="•"/>
            </a:pPr>
            <a:r>
              <a:rPr lang="en-US" sz="2800" b="1" dirty="0">
                <a:solidFill>
                  <a:schemeClr val="accent2"/>
                </a:solidFill>
                <a:latin typeface="Arial"/>
                <a:cs typeface="Times New Roman"/>
              </a:rPr>
              <a:t> 40% </a:t>
            </a:r>
            <a:r>
              <a:rPr lang="en-US" sz="2800" dirty="0">
                <a:latin typeface="Arial"/>
                <a:cs typeface="Times New Roman"/>
              </a:rPr>
              <a:t>of the total score will be based on financial info from your FAFSA or State Aid Form that the Financial Aid Office will provide </a:t>
            </a:r>
            <a:endParaRPr lang="en-US" sz="2800" dirty="0">
              <a:latin typeface="Arial"/>
              <a:cs typeface="Times New Roman" panose="02020603050405020304" pitchFamily="18" charset="0"/>
            </a:endParaRPr>
          </a:p>
          <a:p>
            <a:pPr>
              <a:buFont typeface="Arial" panose="020B0604020202020204" pitchFamily="34" charset="0"/>
              <a:buChar char="•"/>
            </a:pPr>
            <a:r>
              <a:rPr lang="en-US" sz="2800" b="1" dirty="0">
                <a:solidFill>
                  <a:schemeClr val="accent2"/>
                </a:solidFill>
                <a:latin typeface="Arial"/>
                <a:cs typeface="Times New Roman"/>
              </a:rPr>
              <a:t> 60% </a:t>
            </a:r>
            <a:r>
              <a:rPr lang="en-US" sz="2800" dirty="0">
                <a:latin typeface="Arial"/>
                <a:cs typeface="Times New Roman"/>
              </a:rPr>
              <a:t>of the total score will be based on the application that you submit</a:t>
            </a:r>
          </a:p>
        </p:txBody>
      </p:sp>
      <p:sp>
        <p:nvSpPr>
          <p:cNvPr id="4" name="Date Placeholder 3">
            <a:extLst>
              <a:ext uri="{FF2B5EF4-FFF2-40B4-BE49-F238E27FC236}">
                <a16:creationId xmlns:a16="http://schemas.microsoft.com/office/drawing/2014/main" id="{4E11323B-AF70-4F7D-A897-BB59118B4F6B}"/>
              </a:ext>
            </a:extLst>
          </p:cNvPr>
          <p:cNvSpPr>
            <a:spLocks noGrp="1"/>
          </p:cNvSpPr>
          <p:nvPr>
            <p:ph type="dt" sz="half" idx="10"/>
          </p:nvPr>
        </p:nvSpPr>
        <p:spPr/>
        <p:txBody>
          <a:bodyPr/>
          <a:lstStyle/>
          <a:p>
            <a:fld id="{9D21B4D2-6FE6-4E71-8186-6B2D22D4024B}" type="datetime4">
              <a:rPr lang="en-US" smtClean="0"/>
              <a:t>June 27, 2025</a:t>
            </a:fld>
            <a:endParaRPr lang="en-US"/>
          </a:p>
        </p:txBody>
      </p:sp>
      <p:pic>
        <p:nvPicPr>
          <p:cNvPr id="7" name="Picture 6">
            <a:extLst>
              <a:ext uri="{FF2B5EF4-FFF2-40B4-BE49-F238E27FC236}">
                <a16:creationId xmlns:a16="http://schemas.microsoft.com/office/drawing/2014/main" id="{C56B872E-8A22-4F74-8763-6CF113A06F82}"/>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8" name="TextBox 7">
            <a:extLst>
              <a:ext uri="{FF2B5EF4-FFF2-40B4-BE49-F238E27FC236}">
                <a16:creationId xmlns:a16="http://schemas.microsoft.com/office/drawing/2014/main" id="{13F342CA-FCDD-406D-B912-2B40EA04EBF3}"/>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17</a:t>
            </a:fld>
            <a:endParaRPr lang="en-US" sz="1200" b="1" i="1">
              <a:solidFill>
                <a:srgbClr val="C00000"/>
              </a:solidFill>
            </a:endParaRPr>
          </a:p>
        </p:txBody>
      </p:sp>
      <p:sp>
        <p:nvSpPr>
          <p:cNvPr id="6" name="Slide Number Placeholder 5">
            <a:extLst>
              <a:ext uri="{FF2B5EF4-FFF2-40B4-BE49-F238E27FC236}">
                <a16:creationId xmlns:a16="http://schemas.microsoft.com/office/drawing/2014/main" id="{2721C87F-DC52-41E2-8B40-04BCD640C3BA}"/>
              </a:ext>
            </a:extLst>
          </p:cNvPr>
          <p:cNvSpPr>
            <a:spLocks noGrp="1"/>
          </p:cNvSpPr>
          <p:nvPr>
            <p:ph type="sldNum" sz="quarter" idx="12"/>
          </p:nvPr>
        </p:nvSpPr>
        <p:spPr/>
        <p:txBody>
          <a:bodyPr/>
          <a:lstStyle/>
          <a:p>
            <a:r>
              <a:rPr lang="en-US" dirty="0"/>
              <a:t>UNM GPSA Grant Applicant Information Summer 2025</a:t>
            </a:r>
          </a:p>
        </p:txBody>
      </p:sp>
    </p:spTree>
    <p:extLst>
      <p:ext uri="{BB962C8B-B14F-4D97-AF65-F5344CB8AC3E}">
        <p14:creationId xmlns:p14="http://schemas.microsoft.com/office/powerpoint/2010/main" val="2863170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a:cs typeface="Times New Roman"/>
              </a:rPr>
              <a:t>Applicant Eligibility Review</a:t>
            </a:r>
          </a:p>
        </p:txBody>
      </p:sp>
      <p:sp>
        <p:nvSpPr>
          <p:cNvPr id="3" name="Content Placeholder 2"/>
          <p:cNvSpPr>
            <a:spLocks noGrp="1"/>
          </p:cNvSpPr>
          <p:nvPr>
            <p:ph idx="1"/>
          </p:nvPr>
        </p:nvSpPr>
        <p:spPr/>
        <p:txBody>
          <a:bodyPr vert="horz" lIns="0" tIns="45720" rIns="0" bIns="45720" rtlCol="0" anchor="t">
            <a:normAutofit fontScale="85000" lnSpcReduction="10000"/>
          </a:bodyPr>
          <a:lstStyle/>
          <a:p>
            <a:pPr>
              <a:buFont typeface="Arial" panose="020B0604020202020204" pitchFamily="34" charset="0"/>
              <a:buChar char="•"/>
            </a:pPr>
            <a:r>
              <a:rPr lang="en-US" sz="3000" dirty="0">
                <a:solidFill>
                  <a:schemeClr val="tx1"/>
                </a:solidFill>
                <a:latin typeface="Times New Roman"/>
                <a:cs typeface="Times New Roman"/>
              </a:rPr>
              <a:t> </a:t>
            </a:r>
            <a:r>
              <a:rPr lang="en-US" sz="3000" dirty="0">
                <a:solidFill>
                  <a:schemeClr val="tx1"/>
                </a:solidFill>
                <a:latin typeface="Arial"/>
                <a:cs typeface="Times New Roman"/>
              </a:rPr>
              <a:t>Must be a </a:t>
            </a:r>
            <a:r>
              <a:rPr lang="en-US" sz="3000" b="1" dirty="0">
                <a:solidFill>
                  <a:schemeClr val="tx1"/>
                </a:solidFill>
                <a:latin typeface="Arial"/>
                <a:cs typeface="Times New Roman"/>
              </a:rPr>
              <a:t>degree-seeking</a:t>
            </a:r>
            <a:r>
              <a:rPr lang="en-US" sz="3000" dirty="0">
                <a:solidFill>
                  <a:schemeClr val="tx1"/>
                </a:solidFill>
                <a:latin typeface="Arial"/>
                <a:cs typeface="Times New Roman"/>
              </a:rPr>
              <a:t> GPSA member graduate student </a:t>
            </a:r>
            <a:r>
              <a:rPr lang="en-US" sz="3000" b="1" dirty="0">
                <a:solidFill>
                  <a:schemeClr val="tx1"/>
                </a:solidFill>
                <a:latin typeface="Arial"/>
                <a:cs typeface="Times New Roman"/>
              </a:rPr>
              <a:t>currently enrolled </a:t>
            </a:r>
            <a:r>
              <a:rPr lang="en-US" sz="3000" dirty="0">
                <a:solidFill>
                  <a:schemeClr val="tx1"/>
                </a:solidFill>
                <a:latin typeface="Arial"/>
                <a:cs typeface="Times New Roman"/>
              </a:rPr>
              <a:t>in in courses</a:t>
            </a:r>
          </a:p>
          <a:p>
            <a:pPr lvl="1">
              <a:buFont typeface="Arial" panose="020B0604020202020204" pitchFamily="34" charset="0"/>
              <a:buChar char="•"/>
            </a:pPr>
            <a:r>
              <a:rPr lang="en-US" sz="2800" dirty="0">
                <a:solidFill>
                  <a:schemeClr val="tx1"/>
                </a:solidFill>
                <a:latin typeface="Arial"/>
                <a:cs typeface="Times New Roman"/>
              </a:rPr>
              <a:t>GSF: Must be enrolled in at least 6 credit hours</a:t>
            </a:r>
          </a:p>
          <a:p>
            <a:pPr lvl="1">
              <a:buFont typeface="Arial" panose="020B0604020202020204" pitchFamily="34" charset="0"/>
              <a:buChar char="•"/>
            </a:pPr>
            <a:r>
              <a:rPr lang="en-US" sz="2800" dirty="0">
                <a:solidFill>
                  <a:schemeClr val="tx1"/>
                </a:solidFill>
                <a:latin typeface="Arial"/>
                <a:cs typeface="Times New Roman"/>
              </a:rPr>
              <a:t>Competitive grants for individuals only, not groups</a:t>
            </a:r>
            <a:endParaRPr lang="en-US" sz="2800" dirty="0">
              <a:solidFill>
                <a:schemeClr val="tx1"/>
              </a:solidFill>
              <a:latin typeface="Arial"/>
              <a:cs typeface="Times New Roman" panose="02020603050405020304" pitchFamily="18" charset="0"/>
            </a:endParaRPr>
          </a:p>
          <a:p>
            <a:pPr>
              <a:buFont typeface="Arial" panose="020B0604020202020204" pitchFamily="34" charset="0"/>
              <a:buChar char="•"/>
            </a:pPr>
            <a:r>
              <a:rPr lang="en-US" sz="3200" dirty="0">
                <a:solidFill>
                  <a:schemeClr val="tx1"/>
                </a:solidFill>
                <a:latin typeface="Arial"/>
                <a:cs typeface="Arial"/>
              </a:rPr>
              <a:t>Requesting funding for events or activities occurring between June 1, 2025 &amp; May 31, 2026</a:t>
            </a:r>
          </a:p>
          <a:p>
            <a:pPr lvl="1">
              <a:buFont typeface="Arial" panose="020B0604020202020204" pitchFamily="34" charset="0"/>
              <a:buChar char="•"/>
            </a:pPr>
            <a:r>
              <a:rPr lang="en-US" sz="3000" dirty="0">
                <a:solidFill>
                  <a:schemeClr val="tx1"/>
                </a:solidFill>
                <a:latin typeface="Arial"/>
                <a:cs typeface="Arial"/>
              </a:rPr>
              <a:t>GSF: Can only support current semester need</a:t>
            </a:r>
          </a:p>
          <a:p>
            <a:pPr lvl="1">
              <a:buFont typeface="Arial" panose="020B0604020202020204" pitchFamily="34" charset="0"/>
              <a:buChar char="•"/>
            </a:pPr>
            <a:r>
              <a:rPr lang="en-US" sz="3000" dirty="0">
                <a:solidFill>
                  <a:schemeClr val="tx1"/>
                </a:solidFill>
                <a:latin typeface="Arial"/>
                <a:cs typeface="Arial"/>
              </a:rPr>
              <a:t>HSC: Clinical rotations anytime between June 2025 &amp; May 2026</a:t>
            </a:r>
          </a:p>
          <a:p>
            <a:pPr>
              <a:buFont typeface="Arial" panose="020B0604020202020204" pitchFamily="34" charset="0"/>
              <a:buChar char="•"/>
            </a:pPr>
            <a:r>
              <a:rPr lang="en-US" sz="3200" dirty="0">
                <a:solidFill>
                  <a:schemeClr val="tx1"/>
                </a:solidFill>
                <a:latin typeface="Arial"/>
                <a:cs typeface="Arial"/>
              </a:rPr>
              <a:t>Agree to use funds only for the purpose described in the application, if funded.</a:t>
            </a:r>
          </a:p>
          <a:p>
            <a:pPr>
              <a:buFont typeface="Arial" panose="020B0604020202020204" pitchFamily="34" charset="0"/>
              <a:buChar char="•"/>
            </a:pPr>
            <a:endParaRPr lang="en-US" sz="3200" dirty="0">
              <a:solidFill>
                <a:schemeClr val="tx1"/>
              </a:solidFill>
              <a:latin typeface="Arial"/>
              <a:cs typeface="Times New Roman" panose="02020603050405020304" pitchFamily="18" charset="0"/>
            </a:endParaRP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F7448AFE-54BF-4801-B999-858DAC7FC896}" type="datetime4">
              <a:rPr lang="en-US" smtClean="0"/>
              <a:t>June 27, 2025</a:t>
            </a:fld>
            <a:endParaRPr lang="en-US"/>
          </a:p>
        </p:txBody>
      </p:sp>
      <p:pic>
        <p:nvPicPr>
          <p:cNvPr id="7" name="Picture 6">
            <a:extLst>
              <a:ext uri="{FF2B5EF4-FFF2-40B4-BE49-F238E27FC236}">
                <a16:creationId xmlns:a16="http://schemas.microsoft.com/office/drawing/2014/main" id="{AF1BAE05-C862-4CE7-8DD9-0C81FF6F7CF7}"/>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8" name="TextBox 7">
            <a:extLst>
              <a:ext uri="{FF2B5EF4-FFF2-40B4-BE49-F238E27FC236}">
                <a16:creationId xmlns:a16="http://schemas.microsoft.com/office/drawing/2014/main" id="{0801F692-5F05-4472-93CC-CE7FE51FF85B}"/>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18</a:t>
            </a:fld>
            <a:endParaRPr lang="en-US" sz="1200" b="1" i="1">
              <a:solidFill>
                <a:srgbClr val="C00000"/>
              </a:solidFill>
            </a:endParaRPr>
          </a:p>
        </p:txBody>
      </p:sp>
      <p:sp>
        <p:nvSpPr>
          <p:cNvPr id="6" name="Slide Number Placeholder 5">
            <a:extLst>
              <a:ext uri="{FF2B5EF4-FFF2-40B4-BE49-F238E27FC236}">
                <a16:creationId xmlns:a16="http://schemas.microsoft.com/office/drawing/2014/main" id="{FF494173-0F3E-4DD1-A9B6-8DC21ADB14AA}"/>
              </a:ext>
            </a:extLst>
          </p:cNvPr>
          <p:cNvSpPr>
            <a:spLocks noGrp="1"/>
          </p:cNvSpPr>
          <p:nvPr>
            <p:ph type="sldNum" sz="quarter" idx="12"/>
          </p:nvPr>
        </p:nvSpPr>
        <p:spPr/>
        <p:txBody>
          <a:bodyPr/>
          <a:lstStyle/>
          <a:p>
            <a:r>
              <a:rPr lang="en-US" dirty="0"/>
              <a:t>UNM GPSA Grant Applicant Information Summer 2025</a:t>
            </a:r>
          </a:p>
        </p:txBody>
      </p:sp>
    </p:spTree>
    <p:extLst>
      <p:ext uri="{BB962C8B-B14F-4D97-AF65-F5344CB8AC3E}">
        <p14:creationId xmlns:p14="http://schemas.microsoft.com/office/powerpoint/2010/main" val="4197787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54E1-60A8-4F50-9961-B96019BA53AB}"/>
              </a:ext>
            </a:extLst>
          </p:cNvPr>
          <p:cNvSpPr>
            <a:spLocks noGrp="1"/>
          </p:cNvSpPr>
          <p:nvPr>
            <p:ph type="title"/>
          </p:nvPr>
        </p:nvSpPr>
        <p:spPr/>
        <p:txBody>
          <a:bodyPr/>
          <a:lstStyle/>
          <a:p>
            <a:r>
              <a:rPr lang="en-US" dirty="0">
                <a:solidFill>
                  <a:schemeClr val="tx1"/>
                </a:solidFill>
                <a:latin typeface="Arial"/>
                <a:cs typeface="Times New Roman"/>
              </a:rPr>
              <a:t>Disqualification criteria</a:t>
            </a:r>
          </a:p>
        </p:txBody>
      </p:sp>
      <p:sp>
        <p:nvSpPr>
          <p:cNvPr id="3" name="Content Placeholder 2">
            <a:extLst>
              <a:ext uri="{FF2B5EF4-FFF2-40B4-BE49-F238E27FC236}">
                <a16:creationId xmlns:a16="http://schemas.microsoft.com/office/drawing/2014/main" id="{FC86C55E-7CD3-412B-A6AF-B5E683DDDAB1}"/>
              </a:ext>
            </a:extLst>
          </p:cNvPr>
          <p:cNvSpPr>
            <a:spLocks noGrp="1"/>
          </p:cNvSpPr>
          <p:nvPr>
            <p:ph idx="1"/>
          </p:nvPr>
        </p:nvSpPr>
        <p:spPr/>
        <p:txBody>
          <a:bodyPr vert="horz" lIns="0" tIns="45720" rIns="0" bIns="45720" rtlCol="0" anchor="t">
            <a:normAutofit/>
          </a:bodyPr>
          <a:lstStyle/>
          <a:p>
            <a:pPr fontAlgn="base">
              <a:buFont typeface="Arial" panose="020B0604020202020204" pitchFamily="34" charset="0"/>
              <a:buChar char="•"/>
            </a:pPr>
            <a:r>
              <a:rPr lang="en-US" sz="2400" dirty="0">
                <a:solidFill>
                  <a:schemeClr val="tx1"/>
                </a:solidFill>
                <a:latin typeface="Times New Roman"/>
                <a:cs typeface="Times New Roman"/>
              </a:rPr>
              <a:t> </a:t>
            </a:r>
            <a:r>
              <a:rPr lang="en-US" sz="2400" dirty="0">
                <a:solidFill>
                  <a:schemeClr val="tx1"/>
                </a:solidFill>
                <a:latin typeface="Arial"/>
                <a:cs typeface="Times New Roman"/>
              </a:rPr>
              <a:t>Failure to turn in complete, </a:t>
            </a:r>
            <a:r>
              <a:rPr lang="en-US" sz="2400" u="sng" dirty="0">
                <a:solidFill>
                  <a:schemeClr val="tx1"/>
                </a:solidFill>
                <a:latin typeface="Arial"/>
                <a:cs typeface="Times New Roman"/>
              </a:rPr>
              <a:t>original</a:t>
            </a:r>
            <a:r>
              <a:rPr lang="en-US" sz="2400" dirty="0">
                <a:solidFill>
                  <a:schemeClr val="tx1"/>
                </a:solidFill>
                <a:latin typeface="Arial"/>
                <a:cs typeface="Times New Roman"/>
              </a:rPr>
              <a:t> application by the deadline</a:t>
            </a:r>
          </a:p>
          <a:p>
            <a:pPr fontAlgn="base">
              <a:buFont typeface="Arial" panose="020B0604020202020204" pitchFamily="34" charset="0"/>
              <a:buChar char="•"/>
            </a:pPr>
            <a:r>
              <a:rPr lang="en-US" sz="2400" dirty="0">
                <a:solidFill>
                  <a:schemeClr val="tx1"/>
                </a:solidFill>
                <a:latin typeface="Arial"/>
                <a:cs typeface="Times New Roman"/>
              </a:rPr>
              <a:t>Failure to be enrolled in required number of credit hours</a:t>
            </a:r>
          </a:p>
          <a:p>
            <a:pPr fontAlgn="base">
              <a:buFont typeface="Arial" panose="020B0604020202020204" pitchFamily="34" charset="0"/>
              <a:buChar char="•"/>
            </a:pPr>
            <a:r>
              <a:rPr lang="en-US" sz="2400" dirty="0">
                <a:solidFill>
                  <a:schemeClr val="tx1"/>
                </a:solidFill>
                <a:latin typeface="Arial"/>
                <a:cs typeface="Times New Roman"/>
              </a:rPr>
              <a:t> Violation of any of the guidelines enumerated within the Grants Code section of the GPSA Bylaws and the </a:t>
            </a:r>
            <a:r>
              <a:rPr lang="en-US" sz="2400" dirty="0" err="1">
                <a:solidFill>
                  <a:schemeClr val="tx1"/>
                </a:solidFill>
                <a:latin typeface="Arial"/>
                <a:cs typeface="Times New Roman"/>
              </a:rPr>
              <a:t>AwardSpring</a:t>
            </a:r>
            <a:r>
              <a:rPr lang="en-US" sz="2400" dirty="0">
                <a:solidFill>
                  <a:schemeClr val="tx1"/>
                </a:solidFill>
                <a:latin typeface="Arial"/>
                <a:cs typeface="Times New Roman"/>
              </a:rPr>
              <a:t> application</a:t>
            </a:r>
          </a:p>
          <a:p>
            <a:pPr fontAlgn="base">
              <a:buFont typeface="Arial" panose="020B0604020202020204" pitchFamily="34" charset="0"/>
              <a:buChar char="•"/>
            </a:pPr>
            <a:r>
              <a:rPr lang="en-US" sz="2400" dirty="0">
                <a:solidFill>
                  <a:schemeClr val="tx1"/>
                </a:solidFill>
                <a:latin typeface="Arial"/>
                <a:cs typeface="Times New Roman"/>
              </a:rPr>
              <a:t> Requesting funds for activities that fall outside the grant cycle dates</a:t>
            </a:r>
          </a:p>
          <a:p>
            <a:pPr fontAlgn="base">
              <a:buFont typeface="Arial" panose="020B0604020202020204" pitchFamily="34" charset="0"/>
              <a:buChar char="•"/>
            </a:pPr>
            <a:r>
              <a:rPr lang="en-US" sz="2400" dirty="0">
                <a:solidFill>
                  <a:schemeClr val="tx1"/>
                </a:solidFill>
                <a:latin typeface="Arial"/>
                <a:cs typeface="Times New Roman"/>
              </a:rPr>
              <a:t> Applications submitted jointly by more than one applicant</a:t>
            </a:r>
          </a:p>
          <a:p>
            <a:pPr fontAlgn="base">
              <a:buFont typeface="Arial" panose="020B0604020202020204" pitchFamily="34" charset="0"/>
              <a:buChar char="•"/>
            </a:pPr>
            <a:r>
              <a:rPr lang="en-US" sz="2400" dirty="0">
                <a:solidFill>
                  <a:schemeClr val="tx1"/>
                </a:solidFill>
                <a:latin typeface="Arial"/>
                <a:cs typeface="Times New Roman"/>
              </a:rPr>
              <a:t> Failure to submit an </a:t>
            </a:r>
            <a:r>
              <a:rPr lang="en-US" sz="2400" u="sng" dirty="0">
                <a:solidFill>
                  <a:schemeClr val="tx1"/>
                </a:solidFill>
                <a:latin typeface="Arial"/>
                <a:cs typeface="Times New Roman"/>
              </a:rPr>
              <a:t>anonymous</a:t>
            </a:r>
            <a:r>
              <a:rPr lang="en-US" sz="2400" dirty="0">
                <a:solidFill>
                  <a:schemeClr val="tx1"/>
                </a:solidFill>
                <a:latin typeface="Arial"/>
                <a:cs typeface="Times New Roman"/>
              </a:rPr>
              <a:t> proposal (DO NOT include your name in the application narrative or budget materials)</a:t>
            </a:r>
          </a:p>
          <a:p>
            <a:endParaRPr lang="en-US" dirty="0"/>
          </a:p>
        </p:txBody>
      </p:sp>
      <p:sp>
        <p:nvSpPr>
          <p:cNvPr id="4" name="Date Placeholder 3">
            <a:extLst>
              <a:ext uri="{FF2B5EF4-FFF2-40B4-BE49-F238E27FC236}">
                <a16:creationId xmlns:a16="http://schemas.microsoft.com/office/drawing/2014/main" id="{7194E094-542C-401A-982D-B58D1090E30B}"/>
              </a:ext>
            </a:extLst>
          </p:cNvPr>
          <p:cNvSpPr>
            <a:spLocks noGrp="1"/>
          </p:cNvSpPr>
          <p:nvPr>
            <p:ph type="dt" sz="half" idx="10"/>
          </p:nvPr>
        </p:nvSpPr>
        <p:spPr/>
        <p:txBody>
          <a:bodyPr/>
          <a:lstStyle/>
          <a:p>
            <a:fld id="{F3DD3133-D88C-428D-A357-C78170F16FE0}" type="datetime4">
              <a:rPr lang="en-US" smtClean="0"/>
              <a:t>June 27, 2025</a:t>
            </a:fld>
            <a:endParaRPr lang="en-US"/>
          </a:p>
        </p:txBody>
      </p:sp>
      <p:pic>
        <p:nvPicPr>
          <p:cNvPr id="7" name="Picture 6">
            <a:extLst>
              <a:ext uri="{FF2B5EF4-FFF2-40B4-BE49-F238E27FC236}">
                <a16:creationId xmlns:a16="http://schemas.microsoft.com/office/drawing/2014/main" id="{F7257DEC-0023-44DD-9CB5-565327A8312D}"/>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8" name="TextBox 7">
            <a:extLst>
              <a:ext uri="{FF2B5EF4-FFF2-40B4-BE49-F238E27FC236}">
                <a16:creationId xmlns:a16="http://schemas.microsoft.com/office/drawing/2014/main" id="{987A69D9-3E9E-4E99-9277-59D96EE72F6E}"/>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19</a:t>
            </a:fld>
            <a:endParaRPr lang="en-US" sz="1200" b="1" i="1">
              <a:solidFill>
                <a:srgbClr val="C00000"/>
              </a:solidFill>
            </a:endParaRPr>
          </a:p>
        </p:txBody>
      </p:sp>
      <p:sp>
        <p:nvSpPr>
          <p:cNvPr id="5" name="Slide Number Placeholder 4">
            <a:extLst>
              <a:ext uri="{FF2B5EF4-FFF2-40B4-BE49-F238E27FC236}">
                <a16:creationId xmlns:a16="http://schemas.microsoft.com/office/drawing/2014/main" id="{CBC63E85-7D50-408C-BD46-F5FAC31E5F26}"/>
              </a:ext>
            </a:extLst>
          </p:cNvPr>
          <p:cNvSpPr>
            <a:spLocks noGrp="1"/>
          </p:cNvSpPr>
          <p:nvPr>
            <p:ph type="sldNum" sz="quarter" idx="12"/>
          </p:nvPr>
        </p:nvSpPr>
        <p:spPr/>
        <p:txBody>
          <a:bodyPr/>
          <a:lstStyle/>
          <a:p>
            <a:r>
              <a:rPr lang="en-US" dirty="0"/>
              <a:t>UNM GPSA Grant Applicant Information Summer 2025</a:t>
            </a:r>
          </a:p>
        </p:txBody>
      </p:sp>
    </p:spTree>
    <p:extLst>
      <p:ext uri="{BB962C8B-B14F-4D97-AF65-F5344CB8AC3E}">
        <p14:creationId xmlns:p14="http://schemas.microsoft.com/office/powerpoint/2010/main" val="2724297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E6A2C-B534-B985-E2DD-6113CB9A23AC}"/>
              </a:ext>
            </a:extLst>
          </p:cNvPr>
          <p:cNvSpPr>
            <a:spLocks noGrp="1"/>
          </p:cNvSpPr>
          <p:nvPr>
            <p:ph type="title"/>
          </p:nvPr>
        </p:nvSpPr>
        <p:spPr/>
        <p:txBody>
          <a:bodyPr/>
          <a:lstStyle/>
          <a:p>
            <a:r>
              <a:rPr lang="en-US" dirty="0"/>
              <a:t>GPSA Grants Overview</a:t>
            </a:r>
          </a:p>
        </p:txBody>
      </p:sp>
      <p:sp>
        <p:nvSpPr>
          <p:cNvPr id="3" name="Date Placeholder 2">
            <a:extLst>
              <a:ext uri="{FF2B5EF4-FFF2-40B4-BE49-F238E27FC236}">
                <a16:creationId xmlns:a16="http://schemas.microsoft.com/office/drawing/2014/main" id="{FE7E8EAD-FE82-20C6-340D-33ED2DD9012C}"/>
              </a:ext>
            </a:extLst>
          </p:cNvPr>
          <p:cNvSpPr>
            <a:spLocks noGrp="1"/>
          </p:cNvSpPr>
          <p:nvPr>
            <p:ph type="dt" sz="half" idx="10"/>
          </p:nvPr>
        </p:nvSpPr>
        <p:spPr/>
        <p:txBody>
          <a:bodyPr/>
          <a:lstStyle/>
          <a:p>
            <a:fld id="{62D3C644-99AD-487D-9424-998A02C4D1EC}" type="datetime4">
              <a:rPr lang="en-US" smtClean="0"/>
              <a:t>June 27, 2025</a:t>
            </a:fld>
            <a:endParaRPr lang="en-US"/>
          </a:p>
        </p:txBody>
      </p:sp>
      <p:sp>
        <p:nvSpPr>
          <p:cNvPr id="4" name="Slide Number Placeholder 3">
            <a:extLst>
              <a:ext uri="{FF2B5EF4-FFF2-40B4-BE49-F238E27FC236}">
                <a16:creationId xmlns:a16="http://schemas.microsoft.com/office/drawing/2014/main" id="{9B0776B5-6A88-8528-1A0E-AA751BB7AC27}"/>
              </a:ext>
            </a:extLst>
          </p:cNvPr>
          <p:cNvSpPr>
            <a:spLocks noGrp="1"/>
          </p:cNvSpPr>
          <p:nvPr>
            <p:ph type="sldNum" sz="quarter" idx="12"/>
          </p:nvPr>
        </p:nvSpPr>
        <p:spPr/>
        <p:txBody>
          <a:bodyPr/>
          <a:lstStyle/>
          <a:p>
            <a:r>
              <a:rPr lang="en-US"/>
              <a:t>UNM</a:t>
            </a:r>
          </a:p>
        </p:txBody>
      </p:sp>
      <p:sp>
        <p:nvSpPr>
          <p:cNvPr id="5" name="TextBox 4">
            <a:extLst>
              <a:ext uri="{FF2B5EF4-FFF2-40B4-BE49-F238E27FC236}">
                <a16:creationId xmlns:a16="http://schemas.microsoft.com/office/drawing/2014/main" id="{DB09E951-B2CD-AAA6-73F8-FEC2154335E1}"/>
              </a:ext>
            </a:extLst>
          </p:cNvPr>
          <p:cNvSpPr txBox="1"/>
          <p:nvPr/>
        </p:nvSpPr>
        <p:spPr>
          <a:xfrm>
            <a:off x="1097279" y="1965490"/>
            <a:ext cx="10058400" cy="4308872"/>
          </a:xfrm>
          <a:prstGeom prst="rect">
            <a:avLst/>
          </a:prstGeom>
          <a:noFill/>
        </p:spPr>
        <p:txBody>
          <a:bodyPr wrap="square" rtlCol="0">
            <a:spAutoFit/>
          </a:bodyPr>
          <a:lstStyle/>
          <a:p>
            <a:r>
              <a:rPr lang="en-US" sz="3200" b="0" i="0" dirty="0">
                <a:solidFill>
                  <a:srgbClr val="222222"/>
                </a:solidFill>
                <a:effectLst/>
                <a:latin typeface="Gotham A"/>
              </a:rPr>
              <a:t>Every Summer, Spring, and Fall semester GPSA offers several grant programs to GPSA-member </a:t>
            </a:r>
            <a:r>
              <a:rPr lang="en-US" sz="3200" b="1" i="0" dirty="0">
                <a:solidFill>
                  <a:srgbClr val="222222"/>
                </a:solidFill>
                <a:effectLst/>
                <a:latin typeface="Gotham A"/>
              </a:rPr>
              <a:t>graduate degree-seeking students</a:t>
            </a:r>
            <a:r>
              <a:rPr lang="en-US" sz="3200" b="0" i="0" dirty="0">
                <a:solidFill>
                  <a:srgbClr val="222222"/>
                </a:solidFill>
                <a:effectLst/>
                <a:latin typeface="Gotham A"/>
              </a:rPr>
              <a:t> .</a:t>
            </a:r>
          </a:p>
          <a:p>
            <a:endParaRPr lang="en-US" sz="3200" dirty="0">
              <a:solidFill>
                <a:srgbClr val="222222"/>
              </a:solidFill>
              <a:latin typeface="Gotham A"/>
            </a:endParaRPr>
          </a:p>
          <a:p>
            <a:r>
              <a:rPr lang="en-US" sz="3200" b="0" i="0" dirty="0">
                <a:solidFill>
                  <a:srgbClr val="222222"/>
                </a:solidFill>
                <a:effectLst/>
                <a:latin typeface="Gotham A"/>
              </a:rPr>
              <a:t>The grants are made possible through a combination of interest from fund endowments, legislative appropriations, and GPSA student fees.</a:t>
            </a:r>
          </a:p>
          <a:p>
            <a:pPr lvl="1"/>
            <a:endParaRPr lang="en-US" sz="32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12015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BF987-AE45-3D4E-A4BA-A553EA722B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81D5C-EA2A-E276-E6DE-183903F56913}"/>
              </a:ext>
            </a:extLst>
          </p:cNvPr>
          <p:cNvSpPr>
            <a:spLocks noGrp="1"/>
          </p:cNvSpPr>
          <p:nvPr>
            <p:ph type="title"/>
          </p:nvPr>
        </p:nvSpPr>
        <p:spPr/>
        <p:txBody>
          <a:bodyPr/>
          <a:lstStyle/>
          <a:p>
            <a:r>
              <a:rPr lang="en-US" dirty="0">
                <a:solidFill>
                  <a:schemeClr val="tx1"/>
                </a:solidFill>
                <a:latin typeface="Arial"/>
                <a:cs typeface="Times New Roman"/>
              </a:rPr>
              <a:t>Total No. of Awards</a:t>
            </a:r>
          </a:p>
        </p:txBody>
      </p:sp>
      <p:sp>
        <p:nvSpPr>
          <p:cNvPr id="3" name="Content Placeholder 2">
            <a:extLst>
              <a:ext uri="{FF2B5EF4-FFF2-40B4-BE49-F238E27FC236}">
                <a16:creationId xmlns:a16="http://schemas.microsoft.com/office/drawing/2014/main" id="{659EDAF1-2943-DB14-41D5-14493605C672}"/>
              </a:ext>
            </a:extLst>
          </p:cNvPr>
          <p:cNvSpPr>
            <a:spLocks noGrp="1"/>
          </p:cNvSpPr>
          <p:nvPr>
            <p:ph idx="1"/>
          </p:nvPr>
        </p:nvSpPr>
        <p:spPr/>
        <p:txBody>
          <a:bodyPr vert="horz" lIns="0" tIns="45720" rIns="0" bIns="45720" rtlCol="0" anchor="t">
            <a:noAutofit/>
          </a:bodyPr>
          <a:lstStyle/>
          <a:p>
            <a:pPr eaLnBrk="0" fontAlgn="base" hangingPunct="0">
              <a:lnSpc>
                <a:spcPct val="100000"/>
              </a:lnSpc>
              <a:spcBef>
                <a:spcPct val="0"/>
              </a:spcBef>
              <a:spcAft>
                <a:spcPct val="0"/>
              </a:spcAft>
              <a:buClrTx/>
              <a:buSzTx/>
              <a:buFont typeface="Wingdings" panose="05000000000000000000" pitchFamily="2" charset="2"/>
              <a:buChar char="q"/>
            </a:pPr>
            <a:r>
              <a:rPr lang="en-US" altLang="en-US" sz="2400" b="1" dirty="0">
                <a:solidFill>
                  <a:schemeClr val="tx1"/>
                </a:solidFill>
                <a:latin typeface="Arial" panose="020B0604020202020204" pitchFamily="34" charset="0"/>
              </a:rPr>
              <a:t> GSF (Graduate Student Fund):</a:t>
            </a:r>
            <a:endParaRPr lang="en-US" altLang="en-US" sz="24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r>
              <a:rPr lang="en-US" altLang="en-US" sz="2400" dirty="0">
                <a:solidFill>
                  <a:schemeClr val="tx1"/>
                </a:solidFill>
                <a:latin typeface="Arial" panose="020B0604020202020204" pitchFamily="34" charset="0"/>
              </a:rPr>
              <a:t>Fall/Spring: up to 25 awards</a:t>
            </a:r>
          </a:p>
          <a:p>
            <a:pPr marL="0" lvl="0" indent="0" eaLnBrk="0" fontAlgn="base" hangingPunct="0">
              <a:lnSpc>
                <a:spcPct val="100000"/>
              </a:lnSpc>
              <a:spcBef>
                <a:spcPct val="0"/>
              </a:spcBef>
              <a:spcAft>
                <a:spcPct val="0"/>
              </a:spcAft>
              <a:buClrTx/>
              <a:buSzTx/>
              <a:buNone/>
            </a:pPr>
            <a:r>
              <a:rPr lang="en-US" altLang="en-US" sz="2400" dirty="0">
                <a:solidFill>
                  <a:schemeClr val="tx1"/>
                </a:solidFill>
                <a:latin typeface="Arial" panose="020B0604020202020204" pitchFamily="34" charset="0"/>
              </a:rPr>
              <a:t>Summer: up to 8 awards</a:t>
            </a:r>
          </a:p>
          <a:p>
            <a:pPr marL="0" indent="0" eaLnBrk="0" fontAlgn="base" hangingPunct="0">
              <a:lnSpc>
                <a:spcPct val="100000"/>
              </a:lnSpc>
              <a:spcBef>
                <a:spcPct val="0"/>
              </a:spcBef>
              <a:spcAft>
                <a:spcPct val="0"/>
              </a:spcAft>
              <a:buClrTx/>
              <a:buSzTx/>
              <a:buNone/>
            </a:pPr>
            <a:endParaRPr lang="en-US" altLang="en-US" sz="2400" b="1" dirty="0">
              <a:solidFill>
                <a:schemeClr val="tx1"/>
              </a:solidFill>
              <a:latin typeface="Arial" panose="020B0604020202020204" pitchFamily="34" charset="0"/>
            </a:endParaRPr>
          </a:p>
          <a:p>
            <a:pPr eaLnBrk="0" fontAlgn="base" hangingPunct="0">
              <a:lnSpc>
                <a:spcPct val="100000"/>
              </a:lnSpc>
              <a:spcBef>
                <a:spcPct val="0"/>
              </a:spcBef>
              <a:spcAft>
                <a:spcPct val="0"/>
              </a:spcAft>
              <a:buClrTx/>
              <a:buSzTx/>
              <a:buFont typeface="Wingdings" panose="05000000000000000000" pitchFamily="2" charset="2"/>
              <a:buChar char="q"/>
            </a:pPr>
            <a:r>
              <a:rPr lang="en-US" altLang="en-US" sz="2400" b="1" dirty="0">
                <a:solidFill>
                  <a:schemeClr val="tx1"/>
                </a:solidFill>
                <a:latin typeface="Arial" panose="020B0604020202020204" pitchFamily="34" charset="0"/>
              </a:rPr>
              <a:t> SRG (Student Research Grant):</a:t>
            </a:r>
            <a:endParaRPr lang="en-US" altLang="en-US" sz="24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r>
              <a:rPr lang="en-US" altLang="en-US" sz="2400" dirty="0">
                <a:solidFill>
                  <a:schemeClr val="tx1"/>
                </a:solidFill>
                <a:latin typeface="Arial" panose="020B0604020202020204" pitchFamily="34" charset="0"/>
              </a:rPr>
              <a:t>Fall/Spring: up to 35 awards (including up to 7 appeals)</a:t>
            </a:r>
          </a:p>
          <a:p>
            <a:pPr marL="0" lvl="0" indent="0" eaLnBrk="0" fontAlgn="base" hangingPunct="0">
              <a:lnSpc>
                <a:spcPct val="100000"/>
              </a:lnSpc>
              <a:spcBef>
                <a:spcPct val="0"/>
              </a:spcBef>
              <a:spcAft>
                <a:spcPct val="0"/>
              </a:spcAft>
              <a:buClrTx/>
              <a:buSzTx/>
              <a:buNone/>
            </a:pPr>
            <a:r>
              <a:rPr lang="en-US" altLang="en-US" sz="2400" dirty="0">
                <a:solidFill>
                  <a:schemeClr val="tx1"/>
                </a:solidFill>
                <a:latin typeface="Arial" panose="020B0604020202020204" pitchFamily="34" charset="0"/>
              </a:rPr>
              <a:t>Summer: up to 15 awards (including 1–3 appeals)</a:t>
            </a:r>
          </a:p>
          <a:p>
            <a:pPr marL="0" indent="0" eaLnBrk="0" fontAlgn="base" hangingPunct="0">
              <a:lnSpc>
                <a:spcPct val="100000"/>
              </a:lnSpc>
              <a:spcBef>
                <a:spcPct val="0"/>
              </a:spcBef>
              <a:spcAft>
                <a:spcPct val="0"/>
              </a:spcAft>
              <a:buClrTx/>
              <a:buSzTx/>
              <a:buNone/>
            </a:pPr>
            <a:endParaRPr lang="en-US" altLang="en-US" sz="2400" b="1" dirty="0">
              <a:solidFill>
                <a:schemeClr val="tx1"/>
              </a:solidFill>
              <a:latin typeface="Arial" panose="020B0604020202020204" pitchFamily="34" charset="0"/>
            </a:endParaRPr>
          </a:p>
          <a:p>
            <a:pPr eaLnBrk="0" fontAlgn="base" hangingPunct="0">
              <a:lnSpc>
                <a:spcPct val="100000"/>
              </a:lnSpc>
              <a:spcBef>
                <a:spcPct val="0"/>
              </a:spcBef>
              <a:spcAft>
                <a:spcPct val="0"/>
              </a:spcAft>
              <a:buClrTx/>
              <a:buSzTx/>
              <a:buFont typeface="Wingdings" panose="05000000000000000000" pitchFamily="2" charset="2"/>
              <a:buChar char="q"/>
            </a:pPr>
            <a:r>
              <a:rPr lang="en-US" altLang="en-US" sz="2400" b="1" dirty="0">
                <a:solidFill>
                  <a:schemeClr val="tx1"/>
                </a:solidFill>
                <a:latin typeface="Arial" panose="020B0604020202020204" pitchFamily="34" charset="0"/>
              </a:rPr>
              <a:t> PDG (Professional Development Grant):</a:t>
            </a:r>
            <a:endParaRPr lang="en-US" altLang="en-US" sz="2400" dirty="0">
              <a:solidFill>
                <a:schemeClr val="tx1"/>
              </a:solidFill>
              <a:latin typeface="Arial" panose="020B0604020202020204" pitchFamily="34" charset="0"/>
            </a:endParaRPr>
          </a:p>
          <a:p>
            <a:pPr marL="0" indent="0" eaLnBrk="0" fontAlgn="base" hangingPunct="0">
              <a:lnSpc>
                <a:spcPct val="100000"/>
              </a:lnSpc>
              <a:spcBef>
                <a:spcPct val="0"/>
              </a:spcBef>
              <a:spcAft>
                <a:spcPct val="0"/>
              </a:spcAft>
              <a:buClrTx/>
              <a:buSzTx/>
              <a:buNone/>
            </a:pPr>
            <a:r>
              <a:rPr lang="en-US" altLang="en-US" sz="2400" dirty="0">
                <a:solidFill>
                  <a:schemeClr val="tx1"/>
                </a:solidFill>
                <a:latin typeface="Arial" panose="020B0604020202020204" pitchFamily="34" charset="0"/>
              </a:rPr>
              <a:t>Fall/Spring: up to 35 awards (including up to 7 appeals)</a:t>
            </a:r>
          </a:p>
          <a:p>
            <a:pPr marL="0" lvl="0" indent="0" eaLnBrk="0" fontAlgn="base" hangingPunct="0">
              <a:lnSpc>
                <a:spcPct val="100000"/>
              </a:lnSpc>
              <a:spcBef>
                <a:spcPct val="0"/>
              </a:spcBef>
              <a:spcAft>
                <a:spcPct val="0"/>
              </a:spcAft>
              <a:buClrTx/>
              <a:buSzTx/>
              <a:buNone/>
            </a:pPr>
            <a:r>
              <a:rPr lang="en-US" altLang="en-US" sz="2400" dirty="0">
                <a:solidFill>
                  <a:schemeClr val="tx1"/>
                </a:solidFill>
                <a:latin typeface="Arial" panose="020B0604020202020204" pitchFamily="34" charset="0"/>
              </a:rPr>
              <a:t>Summer: up to 15 awards (including up to 3 appeals</a:t>
            </a:r>
          </a:p>
          <a:p>
            <a:pPr marL="0" indent="0" fontAlgn="base">
              <a:buNone/>
            </a:pPr>
            <a:endParaRPr lang="en-US" sz="2400" dirty="0"/>
          </a:p>
        </p:txBody>
      </p:sp>
      <p:sp>
        <p:nvSpPr>
          <p:cNvPr id="4" name="Date Placeholder 3">
            <a:extLst>
              <a:ext uri="{FF2B5EF4-FFF2-40B4-BE49-F238E27FC236}">
                <a16:creationId xmlns:a16="http://schemas.microsoft.com/office/drawing/2014/main" id="{82644A62-B153-B7D6-A05C-F36445455F10}"/>
              </a:ext>
            </a:extLst>
          </p:cNvPr>
          <p:cNvSpPr>
            <a:spLocks noGrp="1"/>
          </p:cNvSpPr>
          <p:nvPr>
            <p:ph type="dt" sz="half" idx="10"/>
          </p:nvPr>
        </p:nvSpPr>
        <p:spPr/>
        <p:txBody>
          <a:bodyPr/>
          <a:lstStyle/>
          <a:p>
            <a:fld id="{F3DD3133-D88C-428D-A357-C78170F16FE0}" type="datetime4">
              <a:rPr lang="en-US" smtClean="0"/>
              <a:t>June 27, 2025</a:t>
            </a:fld>
            <a:endParaRPr lang="en-US"/>
          </a:p>
        </p:txBody>
      </p:sp>
      <p:pic>
        <p:nvPicPr>
          <p:cNvPr id="7" name="Picture 6">
            <a:extLst>
              <a:ext uri="{FF2B5EF4-FFF2-40B4-BE49-F238E27FC236}">
                <a16:creationId xmlns:a16="http://schemas.microsoft.com/office/drawing/2014/main" id="{A07B5CD2-8590-D194-2E15-4FC25EF86CC1}"/>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8" name="TextBox 7">
            <a:extLst>
              <a:ext uri="{FF2B5EF4-FFF2-40B4-BE49-F238E27FC236}">
                <a16:creationId xmlns:a16="http://schemas.microsoft.com/office/drawing/2014/main" id="{F00FE769-9470-D069-138E-61FA6D888853}"/>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20</a:t>
            </a:fld>
            <a:endParaRPr lang="en-US" sz="1200" b="1" i="1">
              <a:solidFill>
                <a:srgbClr val="C00000"/>
              </a:solidFill>
            </a:endParaRPr>
          </a:p>
        </p:txBody>
      </p:sp>
      <p:sp>
        <p:nvSpPr>
          <p:cNvPr id="5" name="Slide Number Placeholder 4">
            <a:extLst>
              <a:ext uri="{FF2B5EF4-FFF2-40B4-BE49-F238E27FC236}">
                <a16:creationId xmlns:a16="http://schemas.microsoft.com/office/drawing/2014/main" id="{71840AA5-D40F-0892-F70C-5C1D2D14779A}"/>
              </a:ext>
            </a:extLst>
          </p:cNvPr>
          <p:cNvSpPr>
            <a:spLocks noGrp="1"/>
          </p:cNvSpPr>
          <p:nvPr>
            <p:ph type="sldNum" sz="quarter" idx="12"/>
          </p:nvPr>
        </p:nvSpPr>
        <p:spPr/>
        <p:txBody>
          <a:bodyPr/>
          <a:lstStyle/>
          <a:p>
            <a:r>
              <a:rPr lang="en-US" dirty="0"/>
              <a:t>UNM GPSA Grant Applicant Information Summer 2025</a:t>
            </a:r>
          </a:p>
        </p:txBody>
      </p:sp>
      <p:sp>
        <p:nvSpPr>
          <p:cNvPr id="9" name="Rectangle 2">
            <a:extLst>
              <a:ext uri="{FF2B5EF4-FFF2-40B4-BE49-F238E27FC236}">
                <a16:creationId xmlns:a16="http://schemas.microsoft.com/office/drawing/2014/main" id="{7A3C2500-65AD-6C70-4163-446E49E65188}"/>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18632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a:cs typeface="Times New Roman"/>
              </a:rPr>
              <a:t>Deadlines &amp; Other Info</a:t>
            </a:r>
          </a:p>
        </p:txBody>
      </p:sp>
      <p:sp>
        <p:nvSpPr>
          <p:cNvPr id="3" name="Content Placeholder 2"/>
          <p:cNvSpPr>
            <a:spLocks noGrp="1"/>
          </p:cNvSpPr>
          <p:nvPr>
            <p:ph idx="1"/>
          </p:nvPr>
        </p:nvSpPr>
        <p:spPr>
          <a:xfrm>
            <a:off x="853440" y="1845734"/>
            <a:ext cx="10302240" cy="4023360"/>
          </a:xfrm>
        </p:spPr>
        <p:txBody>
          <a:bodyPr vert="horz" lIns="0" tIns="45720" rIns="0" bIns="45720" rtlCol="0" anchor="t">
            <a:normAutofit lnSpcReduction="10000"/>
          </a:bodyPr>
          <a:lstStyle/>
          <a:p>
            <a:pPr>
              <a:buFont typeface="Arial" panose="020B0604020202020204" pitchFamily="34" charset="0"/>
              <a:buChar char="•"/>
            </a:pPr>
            <a:r>
              <a:rPr lang="en-US" sz="2800" dirty="0">
                <a:solidFill>
                  <a:schemeClr val="tx1"/>
                </a:solidFill>
                <a:latin typeface="Times New Roman"/>
                <a:cs typeface="Times New Roman"/>
              </a:rPr>
              <a:t> </a:t>
            </a:r>
            <a:r>
              <a:rPr lang="en-US" sz="2800" dirty="0">
                <a:solidFill>
                  <a:schemeClr val="tx1"/>
                </a:solidFill>
                <a:latin typeface="Arial"/>
                <a:cs typeface="Times New Roman"/>
              </a:rPr>
              <a:t>Deadline for submission: </a:t>
            </a:r>
            <a:r>
              <a:rPr lang="en-US" sz="2800" b="1" dirty="0">
                <a:solidFill>
                  <a:schemeClr val="accent2"/>
                </a:solidFill>
                <a:latin typeface="Arial"/>
                <a:cs typeface="Times New Roman"/>
              </a:rPr>
              <a:t>Friday, Jul. 4, 2025, 5:00 PM MST</a:t>
            </a:r>
          </a:p>
          <a:p>
            <a:pPr marL="383540" lvl="1">
              <a:buFont typeface="Arial" panose="020B0604020202020204" pitchFamily="34" charset="0"/>
              <a:buChar char="•"/>
            </a:pPr>
            <a:r>
              <a:rPr lang="en-US" sz="2400" dirty="0">
                <a:solidFill>
                  <a:schemeClr val="tx1"/>
                </a:solidFill>
                <a:latin typeface="Arial"/>
                <a:cs typeface="Times New Roman"/>
              </a:rPr>
              <a:t>Late applications </a:t>
            </a:r>
            <a:r>
              <a:rPr lang="en-US" sz="2400" b="1" dirty="0">
                <a:solidFill>
                  <a:schemeClr val="tx1"/>
                </a:solidFill>
                <a:latin typeface="Arial"/>
                <a:cs typeface="Times New Roman"/>
              </a:rPr>
              <a:t>WILL NOT </a:t>
            </a:r>
            <a:r>
              <a:rPr lang="en-US" sz="2400" dirty="0">
                <a:solidFill>
                  <a:schemeClr val="tx1"/>
                </a:solidFill>
                <a:latin typeface="Arial"/>
                <a:cs typeface="Times New Roman"/>
              </a:rPr>
              <a:t>be accepted</a:t>
            </a:r>
          </a:p>
          <a:p>
            <a:pPr marL="383540" lvl="1">
              <a:buFont typeface="Arial" panose="020B0604020202020204" pitchFamily="34" charset="0"/>
              <a:buChar char="•"/>
            </a:pPr>
            <a:r>
              <a:rPr lang="en-US" sz="2400" b="1" dirty="0">
                <a:solidFill>
                  <a:schemeClr val="tx1"/>
                </a:solidFill>
                <a:latin typeface="Arial"/>
                <a:cs typeface="Times New Roman"/>
              </a:rPr>
              <a:t>DO NOT WAIT </a:t>
            </a:r>
            <a:r>
              <a:rPr lang="en-US" sz="2400" dirty="0">
                <a:solidFill>
                  <a:schemeClr val="tx1"/>
                </a:solidFill>
                <a:latin typeface="Arial"/>
                <a:cs typeface="Times New Roman"/>
              </a:rPr>
              <a:t>until the last minute</a:t>
            </a:r>
          </a:p>
          <a:p>
            <a:pPr>
              <a:buFont typeface="Arial" panose="020B0604020202020204" pitchFamily="34" charset="0"/>
              <a:buChar char="•"/>
            </a:pPr>
            <a:r>
              <a:rPr lang="en-US" sz="2800" dirty="0">
                <a:solidFill>
                  <a:schemeClr val="tx1"/>
                </a:solidFill>
                <a:latin typeface="Arial"/>
                <a:cs typeface="Times New Roman"/>
              </a:rPr>
              <a:t> All applications must be submitted online at: </a:t>
            </a:r>
            <a:r>
              <a:rPr lang="en-US" sz="2800" b="1" dirty="0">
                <a:solidFill>
                  <a:schemeClr val="accent1"/>
                </a:solidFill>
                <a:latin typeface="Arial"/>
                <a:cs typeface="Times New Roman"/>
              </a:rPr>
              <a:t>unmgpsagrants.awardspring.com</a:t>
            </a:r>
            <a:endParaRPr lang="en-US" sz="2800" dirty="0">
              <a:solidFill>
                <a:schemeClr val="tx1"/>
              </a:solidFill>
              <a:latin typeface="Arial"/>
              <a:cs typeface="Times New Roman"/>
            </a:endParaRPr>
          </a:p>
          <a:p>
            <a:pPr>
              <a:buFont typeface="Arial" panose="020B0604020202020204" pitchFamily="34" charset="0"/>
              <a:buChar char="•"/>
            </a:pPr>
            <a:r>
              <a:rPr lang="en-US" sz="2800" dirty="0">
                <a:solidFill>
                  <a:schemeClr val="tx1"/>
                </a:solidFill>
                <a:latin typeface="Arial"/>
                <a:cs typeface="Times New Roman"/>
              </a:rPr>
              <a:t> Appeals are overseen by the Grants Committee and must occur within 14 calendar days of decision notifications</a:t>
            </a:r>
          </a:p>
          <a:p>
            <a:pPr>
              <a:buFont typeface="Arial" panose="020B0604020202020204" pitchFamily="34" charset="0"/>
              <a:buChar char="•"/>
            </a:pPr>
            <a:r>
              <a:rPr lang="en-US" sz="2800" dirty="0">
                <a:solidFill>
                  <a:schemeClr val="tx1"/>
                </a:solidFill>
                <a:latin typeface="Arial"/>
                <a:cs typeface="Times New Roman"/>
              </a:rPr>
              <a:t>International students may have tax withheld by the Scholarship or Financial Aid Office. Reach out to FAO with questions.</a:t>
            </a:r>
            <a:endParaRPr lang="en-US" sz="2800" dirty="0">
              <a:solidFill>
                <a:schemeClr val="tx1"/>
              </a:solidFill>
              <a:latin typeface="Arial"/>
              <a:cs typeface="Times New Roman" panose="02020603050405020304" pitchFamily="18" charset="0"/>
            </a:endParaRPr>
          </a:p>
          <a:p>
            <a:pPr marL="0" indent="0">
              <a:buNone/>
            </a:pPr>
            <a:endParaRPr lang="en-US" sz="2800" b="1" dirty="0">
              <a:solidFill>
                <a:srgbClr val="BA0C2F"/>
              </a:solidFill>
              <a:latin typeface="Times New Roman" panose="02020603050405020304" pitchFamily="18" charset="0"/>
              <a:cs typeface="Times New Roman" panose="02020603050405020304" pitchFamily="18" charset="0"/>
            </a:endParaRPr>
          </a:p>
          <a:p>
            <a:endParaRPr lang="en-US" dirty="0">
              <a:cs typeface="Arial" panose="020B0604020202020204"/>
            </a:endParaRP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5256E135-73E8-4678-852F-88F35AF23D6E}" type="datetime4">
              <a:rPr lang="en-US" smtClean="0"/>
              <a:t>June 27, 2025</a:t>
            </a:fld>
            <a:endParaRPr lang="en-US"/>
          </a:p>
        </p:txBody>
      </p:sp>
      <p:pic>
        <p:nvPicPr>
          <p:cNvPr id="8" name="Picture 7" descr="A close up of a sign&#10;&#10;Description automatically generated">
            <a:extLst>
              <a:ext uri="{FF2B5EF4-FFF2-40B4-BE49-F238E27FC236}">
                <a16:creationId xmlns:a16="http://schemas.microsoft.com/office/drawing/2014/main" id="{C5F9B117-38F9-49B6-BF9E-0C727AC56D61}"/>
              </a:ext>
            </a:extLst>
          </p:cNvPr>
          <p:cNvPicPr>
            <a:picLocks noChangeAspect="1"/>
          </p:cNvPicPr>
          <p:nvPr/>
        </p:nvPicPr>
        <p:blipFill>
          <a:blip r:embed="rId3"/>
          <a:stretch>
            <a:fillRect/>
          </a:stretch>
        </p:blipFill>
        <p:spPr>
          <a:xfrm>
            <a:off x="8327791" y="2596975"/>
            <a:ext cx="2827889" cy="1416046"/>
          </a:xfrm>
          <a:prstGeom prst="rect">
            <a:avLst/>
          </a:prstGeom>
        </p:spPr>
      </p:pic>
      <p:pic>
        <p:nvPicPr>
          <p:cNvPr id="9" name="Picture 8">
            <a:extLst>
              <a:ext uri="{FF2B5EF4-FFF2-40B4-BE49-F238E27FC236}">
                <a16:creationId xmlns:a16="http://schemas.microsoft.com/office/drawing/2014/main" id="{16632CEF-5A8A-45DD-A54E-BBAC7DA22DD8}"/>
              </a:ext>
            </a:extLst>
          </p:cNvPr>
          <p:cNvPicPr>
            <a:picLocks noChangeAspect="1"/>
          </p:cNvPicPr>
          <p:nvPr/>
        </p:nvPicPr>
        <p:blipFill rotWithShape="1">
          <a:blip r:embed="rId4"/>
          <a:srcRect t="26560" b="22672"/>
          <a:stretch/>
        </p:blipFill>
        <p:spPr>
          <a:xfrm>
            <a:off x="10272728" y="3470"/>
            <a:ext cx="1919272" cy="974353"/>
          </a:xfrm>
          <a:prstGeom prst="rect">
            <a:avLst/>
          </a:prstGeom>
          <a:solidFill>
            <a:schemeClr val="bg1">
              <a:lumMod val="85000"/>
              <a:alpha val="23000"/>
            </a:schemeClr>
          </a:solidFill>
        </p:spPr>
      </p:pic>
      <p:sp>
        <p:nvSpPr>
          <p:cNvPr id="10" name="TextBox 9">
            <a:extLst>
              <a:ext uri="{FF2B5EF4-FFF2-40B4-BE49-F238E27FC236}">
                <a16:creationId xmlns:a16="http://schemas.microsoft.com/office/drawing/2014/main" id="{15A7F658-9C9A-4E91-AB0B-28A307C171B5}"/>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21</a:t>
            </a:fld>
            <a:endParaRPr lang="en-US" sz="1200" b="1" i="1">
              <a:solidFill>
                <a:srgbClr val="C00000"/>
              </a:solidFill>
            </a:endParaRPr>
          </a:p>
        </p:txBody>
      </p:sp>
      <p:sp>
        <p:nvSpPr>
          <p:cNvPr id="4" name="Slide Number Placeholder 3">
            <a:extLst>
              <a:ext uri="{FF2B5EF4-FFF2-40B4-BE49-F238E27FC236}">
                <a16:creationId xmlns:a16="http://schemas.microsoft.com/office/drawing/2014/main" id="{7B4423A5-E41F-4EE7-B251-6AA7C26E6A9C}"/>
              </a:ext>
            </a:extLst>
          </p:cNvPr>
          <p:cNvSpPr>
            <a:spLocks noGrp="1"/>
          </p:cNvSpPr>
          <p:nvPr>
            <p:ph type="sldNum" sz="quarter" idx="12"/>
          </p:nvPr>
        </p:nvSpPr>
        <p:spPr/>
        <p:txBody>
          <a:bodyPr/>
          <a:lstStyle/>
          <a:p>
            <a:r>
              <a:rPr lang="en-US" dirty="0"/>
              <a:t>UNM GPSA Grant Applicant Information Summer 2025</a:t>
            </a:r>
          </a:p>
        </p:txBody>
      </p:sp>
    </p:spTree>
    <p:extLst>
      <p:ext uri="{BB962C8B-B14F-4D97-AF65-F5344CB8AC3E}">
        <p14:creationId xmlns:p14="http://schemas.microsoft.com/office/powerpoint/2010/main" val="2686295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a:cs typeface="Times New Roman"/>
              </a:rPr>
              <a:t>Further Assistance</a:t>
            </a:r>
          </a:p>
        </p:txBody>
      </p:sp>
      <p:sp>
        <p:nvSpPr>
          <p:cNvPr id="3" name="Content Placeholder 2"/>
          <p:cNvSpPr>
            <a:spLocks noGrp="1"/>
          </p:cNvSpPr>
          <p:nvPr>
            <p:ph idx="1"/>
          </p:nvPr>
        </p:nvSpPr>
        <p:spPr>
          <a:xfrm>
            <a:off x="853440" y="1845734"/>
            <a:ext cx="10302240" cy="4023360"/>
          </a:xfrm>
        </p:spPr>
        <p:txBody>
          <a:bodyPr vert="horz" lIns="0" tIns="45720" rIns="0" bIns="45720" rtlCol="0" anchor="t">
            <a:normAutofit/>
          </a:bodyPr>
          <a:lstStyle/>
          <a:p>
            <a:pPr>
              <a:buFont typeface="Arial" panose="020B0604020202020204" pitchFamily="34" charset="0"/>
              <a:buChar char="•"/>
            </a:pPr>
            <a:r>
              <a:rPr lang="en-US" sz="2800" dirty="0">
                <a:solidFill>
                  <a:schemeClr val="tx1"/>
                </a:solidFill>
                <a:latin typeface="Times New Roman"/>
                <a:cs typeface="Times New Roman"/>
              </a:rPr>
              <a:t> </a:t>
            </a:r>
            <a:r>
              <a:rPr lang="en-US" sz="2800" dirty="0">
                <a:solidFill>
                  <a:schemeClr val="tx1"/>
                </a:solidFill>
                <a:latin typeface="Arial"/>
                <a:cs typeface="Times New Roman"/>
              </a:rPr>
              <a:t> </a:t>
            </a:r>
            <a:r>
              <a:rPr lang="en-US" sz="2800" b="1" dirty="0">
                <a:solidFill>
                  <a:schemeClr val="tx1"/>
                </a:solidFill>
                <a:latin typeface="Arial"/>
                <a:cs typeface="Times New Roman"/>
              </a:rPr>
              <a:t>GPSA Grants Troubleshooting Workshop</a:t>
            </a:r>
          </a:p>
          <a:p>
            <a:pPr lvl="2">
              <a:buFont typeface="Arial" panose="020B0604020202020204" pitchFamily="34" charset="0"/>
              <a:buChar char="•"/>
            </a:pPr>
            <a:r>
              <a:rPr lang="en-US" sz="2000" dirty="0">
                <a:solidFill>
                  <a:schemeClr val="tx1"/>
                </a:solidFill>
                <a:latin typeface="Arial"/>
                <a:cs typeface="Times New Roman"/>
              </a:rPr>
              <a:t>Friday, Jul 4, 11am-1pm @ zoom meeting, link on the GPSA website</a:t>
            </a:r>
          </a:p>
          <a:p>
            <a:pPr lvl="2">
              <a:buFont typeface="Arial" panose="020B0604020202020204" pitchFamily="34" charset="0"/>
              <a:buChar char="•"/>
            </a:pPr>
            <a:r>
              <a:rPr lang="en-US" sz="2000" dirty="0">
                <a:solidFill>
                  <a:schemeClr val="tx1"/>
                </a:solidFill>
                <a:latin typeface="Arial"/>
                <a:cs typeface="Times New Roman"/>
              </a:rPr>
              <a:t>Assistance with </a:t>
            </a:r>
            <a:r>
              <a:rPr lang="en-US" sz="2000" dirty="0" err="1">
                <a:solidFill>
                  <a:schemeClr val="tx1"/>
                </a:solidFill>
                <a:latin typeface="Arial"/>
                <a:cs typeface="Times New Roman"/>
              </a:rPr>
              <a:t>AwardSpring</a:t>
            </a:r>
            <a:r>
              <a:rPr lang="en-US" sz="2000" dirty="0">
                <a:solidFill>
                  <a:schemeClr val="tx1"/>
                </a:solidFill>
                <a:latin typeface="Arial"/>
                <a:cs typeface="Times New Roman"/>
              </a:rPr>
              <a:t> access, technical issues, questions about proposals and scoring criteria</a:t>
            </a:r>
          </a:p>
          <a:p>
            <a:pPr>
              <a:buFont typeface="Arial" panose="020B0604020202020204" pitchFamily="34" charset="0"/>
              <a:buChar char="•"/>
            </a:pPr>
            <a:r>
              <a:rPr lang="en-US" sz="2800" dirty="0">
                <a:solidFill>
                  <a:schemeClr val="tx1"/>
                </a:solidFill>
                <a:latin typeface="Arial"/>
                <a:cs typeface="Times New Roman"/>
              </a:rPr>
              <a:t> </a:t>
            </a:r>
            <a:r>
              <a:rPr lang="en-US" sz="2800" b="1" dirty="0">
                <a:solidFill>
                  <a:schemeClr val="tx1"/>
                </a:solidFill>
                <a:latin typeface="Arial"/>
                <a:cs typeface="Times New Roman"/>
              </a:rPr>
              <a:t>Center for Teaching &amp; Learning </a:t>
            </a:r>
            <a:r>
              <a:rPr lang="en-US" sz="2800" dirty="0">
                <a:solidFill>
                  <a:schemeClr val="tx1"/>
                </a:solidFill>
                <a:latin typeface="Arial"/>
                <a:cs typeface="Times New Roman"/>
              </a:rPr>
              <a:t>- </a:t>
            </a:r>
            <a:r>
              <a:rPr lang="en-US" sz="2800" dirty="0">
                <a:solidFill>
                  <a:schemeClr val="tx1"/>
                </a:solidFill>
                <a:latin typeface="Arial"/>
                <a:cs typeface="Times New Roman"/>
                <a:hlinkClick r:id="rId3"/>
              </a:rPr>
              <a:t>https://ctl.unm.edu/</a:t>
            </a:r>
            <a:endParaRPr lang="en-US" sz="2800" dirty="0">
              <a:solidFill>
                <a:schemeClr val="tx1"/>
              </a:solidFill>
              <a:latin typeface="Arial"/>
              <a:cs typeface="Times New Roman"/>
            </a:endParaRPr>
          </a:p>
          <a:p>
            <a:pPr lvl="2">
              <a:buFont typeface="Arial" panose="020B0604020202020204" pitchFamily="34" charset="0"/>
              <a:buChar char="•"/>
            </a:pPr>
            <a:r>
              <a:rPr lang="en-US" sz="2200" dirty="0">
                <a:solidFill>
                  <a:schemeClr val="tx1"/>
                </a:solidFill>
                <a:latin typeface="Arial"/>
                <a:cs typeface="Times New Roman"/>
              </a:rPr>
              <a:t>Workshops, writing assistance, many other useful resources</a:t>
            </a:r>
          </a:p>
          <a:p>
            <a:pPr>
              <a:buFont typeface="Arial" panose="020B0604020202020204" pitchFamily="34" charset="0"/>
              <a:buChar char="•"/>
            </a:pPr>
            <a:r>
              <a:rPr lang="en-US" sz="2800" dirty="0">
                <a:solidFill>
                  <a:schemeClr val="tx1"/>
                </a:solidFill>
                <a:latin typeface="Arial"/>
                <a:cs typeface="Times New Roman"/>
              </a:rPr>
              <a:t> </a:t>
            </a:r>
            <a:r>
              <a:rPr lang="en-US" sz="2800" b="1" dirty="0">
                <a:solidFill>
                  <a:schemeClr val="tx1"/>
                </a:solidFill>
                <a:latin typeface="Arial"/>
                <a:cs typeface="Times New Roman"/>
              </a:rPr>
              <a:t>Office of Graduate Studies </a:t>
            </a:r>
            <a:r>
              <a:rPr lang="en-US" sz="2800" dirty="0">
                <a:solidFill>
                  <a:schemeClr val="tx1"/>
                </a:solidFill>
                <a:latin typeface="Arial"/>
                <a:cs typeface="Times New Roman"/>
              </a:rPr>
              <a:t>- </a:t>
            </a:r>
            <a:r>
              <a:rPr lang="en-US" sz="2800" dirty="0">
                <a:solidFill>
                  <a:schemeClr val="tx1"/>
                </a:solidFill>
                <a:latin typeface="Arial"/>
                <a:cs typeface="Times New Roman"/>
                <a:hlinkClick r:id="rId4"/>
              </a:rPr>
              <a:t>https://grad.unm.edu/home/</a:t>
            </a:r>
            <a:endParaRPr lang="en-US" sz="2800" dirty="0">
              <a:solidFill>
                <a:schemeClr val="tx1"/>
              </a:solidFill>
              <a:latin typeface="Arial"/>
              <a:cs typeface="Times New Roman"/>
            </a:endParaRPr>
          </a:p>
          <a:p>
            <a:pPr lvl="2">
              <a:buFont typeface="Arial" panose="020B0604020202020204" pitchFamily="34" charset="0"/>
              <a:buChar char="•"/>
            </a:pPr>
            <a:r>
              <a:rPr lang="en-US" sz="2200" dirty="0">
                <a:solidFill>
                  <a:schemeClr val="tx1"/>
                </a:solidFill>
                <a:latin typeface="Arial"/>
                <a:cs typeface="Times New Roman"/>
              </a:rPr>
              <a:t>Great resource for other funding opportunities</a:t>
            </a:r>
          </a:p>
          <a:p>
            <a:pPr lvl="1">
              <a:buFont typeface="Arial" panose="020B0604020202020204" pitchFamily="34" charset="0"/>
              <a:buChar char="•"/>
            </a:pPr>
            <a:endParaRPr lang="en-US" sz="2600" b="1" dirty="0">
              <a:solidFill>
                <a:srgbClr val="BA0C2F"/>
              </a:solidFill>
              <a:latin typeface="Times New Roman" panose="02020603050405020304" pitchFamily="18" charset="0"/>
              <a:cs typeface="Times New Roman" panose="02020603050405020304" pitchFamily="18" charset="0"/>
            </a:endParaRPr>
          </a:p>
          <a:p>
            <a:endParaRPr lang="en-US" dirty="0">
              <a:cs typeface="Arial" panose="020B0604020202020204"/>
            </a:endParaRP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5256E135-73E8-4678-852F-88F35AF23D6E}" type="datetime4">
              <a:rPr lang="en-US" smtClean="0"/>
              <a:t>June 27, 2025</a:t>
            </a:fld>
            <a:endParaRPr lang="en-US"/>
          </a:p>
        </p:txBody>
      </p:sp>
      <p:pic>
        <p:nvPicPr>
          <p:cNvPr id="9" name="Picture 8">
            <a:extLst>
              <a:ext uri="{FF2B5EF4-FFF2-40B4-BE49-F238E27FC236}">
                <a16:creationId xmlns:a16="http://schemas.microsoft.com/office/drawing/2014/main" id="{16632CEF-5A8A-45DD-A54E-BBAC7DA22DD8}"/>
              </a:ext>
            </a:extLst>
          </p:cNvPr>
          <p:cNvPicPr>
            <a:picLocks noChangeAspect="1"/>
          </p:cNvPicPr>
          <p:nvPr/>
        </p:nvPicPr>
        <p:blipFill rotWithShape="1">
          <a:blip r:embed="rId5"/>
          <a:srcRect t="26560" b="22672"/>
          <a:stretch/>
        </p:blipFill>
        <p:spPr>
          <a:xfrm>
            <a:off x="10272728" y="3470"/>
            <a:ext cx="1919272" cy="974353"/>
          </a:xfrm>
          <a:prstGeom prst="rect">
            <a:avLst/>
          </a:prstGeom>
          <a:solidFill>
            <a:schemeClr val="bg1">
              <a:lumMod val="85000"/>
              <a:alpha val="23000"/>
            </a:schemeClr>
          </a:solidFill>
        </p:spPr>
      </p:pic>
      <p:sp>
        <p:nvSpPr>
          <p:cNvPr id="10" name="TextBox 9">
            <a:extLst>
              <a:ext uri="{FF2B5EF4-FFF2-40B4-BE49-F238E27FC236}">
                <a16:creationId xmlns:a16="http://schemas.microsoft.com/office/drawing/2014/main" id="{15A7F658-9C9A-4E91-AB0B-28A307C171B5}"/>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22</a:t>
            </a:fld>
            <a:endParaRPr lang="en-US" sz="1200" b="1" i="1">
              <a:solidFill>
                <a:srgbClr val="C00000"/>
              </a:solidFill>
            </a:endParaRPr>
          </a:p>
        </p:txBody>
      </p:sp>
      <p:sp>
        <p:nvSpPr>
          <p:cNvPr id="4" name="Slide Number Placeholder 3">
            <a:extLst>
              <a:ext uri="{FF2B5EF4-FFF2-40B4-BE49-F238E27FC236}">
                <a16:creationId xmlns:a16="http://schemas.microsoft.com/office/drawing/2014/main" id="{7B4423A5-E41F-4EE7-B251-6AA7C26E6A9C}"/>
              </a:ext>
            </a:extLst>
          </p:cNvPr>
          <p:cNvSpPr>
            <a:spLocks noGrp="1"/>
          </p:cNvSpPr>
          <p:nvPr>
            <p:ph type="sldNum" sz="quarter" idx="12"/>
          </p:nvPr>
        </p:nvSpPr>
        <p:spPr/>
        <p:txBody>
          <a:bodyPr/>
          <a:lstStyle/>
          <a:p>
            <a:r>
              <a:rPr lang="en-US" dirty="0"/>
              <a:t>UNM GPSA Grant Applicant Information Summer 2025</a:t>
            </a:r>
          </a:p>
        </p:txBody>
      </p:sp>
    </p:spTree>
    <p:extLst>
      <p:ext uri="{BB962C8B-B14F-4D97-AF65-F5344CB8AC3E}">
        <p14:creationId xmlns:p14="http://schemas.microsoft.com/office/powerpoint/2010/main" val="3964022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4319C-50ED-0505-F52D-5DB98F1AD24A}"/>
              </a:ext>
            </a:extLst>
          </p:cNvPr>
          <p:cNvSpPr>
            <a:spLocks noGrp="1"/>
          </p:cNvSpPr>
          <p:nvPr>
            <p:ph type="title"/>
          </p:nvPr>
        </p:nvSpPr>
        <p:spPr/>
        <p:txBody>
          <a:bodyPr/>
          <a:lstStyle/>
          <a:p>
            <a:r>
              <a:rPr lang="en-US" dirty="0"/>
              <a:t>Looking Ahead…</a:t>
            </a:r>
          </a:p>
        </p:txBody>
      </p:sp>
      <p:sp>
        <p:nvSpPr>
          <p:cNvPr id="3" name="Date Placeholder 2">
            <a:extLst>
              <a:ext uri="{FF2B5EF4-FFF2-40B4-BE49-F238E27FC236}">
                <a16:creationId xmlns:a16="http://schemas.microsoft.com/office/drawing/2014/main" id="{897AFB7C-7B9C-A8A6-5EB8-E52636A8A0FE}"/>
              </a:ext>
            </a:extLst>
          </p:cNvPr>
          <p:cNvSpPr>
            <a:spLocks noGrp="1"/>
          </p:cNvSpPr>
          <p:nvPr>
            <p:ph type="dt" sz="half" idx="10"/>
          </p:nvPr>
        </p:nvSpPr>
        <p:spPr/>
        <p:txBody>
          <a:bodyPr/>
          <a:lstStyle/>
          <a:p>
            <a:fld id="{62D3C644-99AD-487D-9424-998A02C4D1EC}" type="datetime4">
              <a:rPr lang="en-US" smtClean="0"/>
              <a:t>June 27, 2025</a:t>
            </a:fld>
            <a:endParaRPr lang="en-US"/>
          </a:p>
        </p:txBody>
      </p:sp>
      <p:sp>
        <p:nvSpPr>
          <p:cNvPr id="4" name="Slide Number Placeholder 3">
            <a:extLst>
              <a:ext uri="{FF2B5EF4-FFF2-40B4-BE49-F238E27FC236}">
                <a16:creationId xmlns:a16="http://schemas.microsoft.com/office/drawing/2014/main" id="{A0A9C4E4-2E6D-B076-38AA-B4F6CE2CFC74}"/>
              </a:ext>
            </a:extLst>
          </p:cNvPr>
          <p:cNvSpPr>
            <a:spLocks noGrp="1"/>
          </p:cNvSpPr>
          <p:nvPr>
            <p:ph type="sldNum" sz="quarter" idx="12"/>
          </p:nvPr>
        </p:nvSpPr>
        <p:spPr>
          <a:xfrm>
            <a:off x="4346863" y="6464088"/>
            <a:ext cx="3498273" cy="365125"/>
          </a:xfrm>
        </p:spPr>
        <p:txBody>
          <a:bodyPr/>
          <a:lstStyle/>
          <a:p>
            <a:r>
              <a:rPr lang="en-US" dirty="0"/>
              <a:t>UNM GPSA Grant Applicant Information Spring 2024</a:t>
            </a:r>
          </a:p>
          <a:p>
            <a:endParaRPr lang="en-US" dirty="0"/>
          </a:p>
        </p:txBody>
      </p:sp>
      <p:sp>
        <p:nvSpPr>
          <p:cNvPr id="5" name="TextBox 4">
            <a:extLst>
              <a:ext uri="{FF2B5EF4-FFF2-40B4-BE49-F238E27FC236}">
                <a16:creationId xmlns:a16="http://schemas.microsoft.com/office/drawing/2014/main" id="{7978DE57-215E-A515-A652-15CDDB6ED8BF}"/>
              </a:ext>
            </a:extLst>
          </p:cNvPr>
          <p:cNvSpPr txBox="1"/>
          <p:nvPr/>
        </p:nvSpPr>
        <p:spPr>
          <a:xfrm>
            <a:off x="1170709" y="1856509"/>
            <a:ext cx="9984971" cy="1569660"/>
          </a:xfrm>
          <a:prstGeom prst="rect">
            <a:avLst/>
          </a:prstGeom>
          <a:noFill/>
        </p:spPr>
        <p:txBody>
          <a:bodyPr wrap="square" rtlCol="0">
            <a:spAutoFit/>
          </a:bodyPr>
          <a:lstStyle/>
          <a:p>
            <a:pPr marL="285750" indent="-285750">
              <a:buFont typeface="Arial" panose="020B0604020202020204" pitchFamily="34" charset="0"/>
              <a:buChar char="•"/>
            </a:pPr>
            <a:r>
              <a:rPr lang="en-US" sz="3200" b="1" dirty="0"/>
              <a:t>GPSA </a:t>
            </a:r>
            <a:r>
              <a:rPr lang="en-US" sz="3200" b="1" dirty="0" err="1"/>
              <a:t>ByLaw</a:t>
            </a:r>
            <a:r>
              <a:rPr lang="en-US" sz="3200" b="1" dirty="0"/>
              <a:t> Amendments</a:t>
            </a:r>
          </a:p>
          <a:p>
            <a:pPr marL="742950" lvl="1" indent="-285750">
              <a:buFont typeface="Arial" panose="020B0604020202020204" pitchFamily="34" charset="0"/>
              <a:buChar char="•"/>
            </a:pPr>
            <a:r>
              <a:rPr lang="en-US" sz="3200" dirty="0"/>
              <a:t>Workshop requirement within the year (at least one) in June 1, 2025 to May 31, 2026</a:t>
            </a:r>
          </a:p>
        </p:txBody>
      </p:sp>
    </p:spTree>
    <p:extLst>
      <p:ext uri="{BB962C8B-B14F-4D97-AF65-F5344CB8AC3E}">
        <p14:creationId xmlns:p14="http://schemas.microsoft.com/office/powerpoint/2010/main" val="2728926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9262" y="457200"/>
            <a:ext cx="5080804" cy="948153"/>
          </a:xfrm>
        </p:spPr>
        <p:txBody>
          <a:bodyPr>
            <a:normAutofit/>
          </a:bodyPr>
          <a:lstStyle/>
          <a:p>
            <a:pPr algn="ctr"/>
            <a:r>
              <a:rPr lang="en-US" sz="6600" dirty="0">
                <a:latin typeface="Arial"/>
                <a:cs typeface="Times New Roman"/>
              </a:rPr>
              <a:t>Questions ?</a:t>
            </a:r>
          </a:p>
        </p:txBody>
      </p:sp>
      <p:pic>
        <p:nvPicPr>
          <p:cNvPr id="1026" name="Picture 2" descr="Image result for questions">
            <a:hlinkClick r:id="rId3"/>
            <a:extLst>
              <a:ext uri="{FF2B5EF4-FFF2-40B4-BE49-F238E27FC236}">
                <a16:creationId xmlns:a16="http://schemas.microsoft.com/office/drawing/2014/main" id="{6C271B8C-725A-4A45-B0DB-703561AB0EA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42109" y="1360980"/>
            <a:ext cx="3384737" cy="2480417"/>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483237" y="1591727"/>
            <a:ext cx="6605702" cy="2618526"/>
          </a:xfrm>
        </p:spPr>
        <p:txBody>
          <a:bodyPr vert="horz" lIns="0" tIns="45720" rIns="0" bIns="45720" rtlCol="0" anchor="t">
            <a:normAutofit/>
          </a:bodyPr>
          <a:lstStyle/>
          <a:p>
            <a:pPr>
              <a:buFont typeface="Arial" panose="020B0604020202020204" pitchFamily="34" charset="0"/>
              <a:buChar char="•"/>
            </a:pPr>
            <a:r>
              <a:rPr lang="en-US" sz="2400" dirty="0">
                <a:latin typeface="Times New Roman"/>
                <a:cs typeface="Times New Roman"/>
              </a:rPr>
              <a:t> </a:t>
            </a:r>
            <a:r>
              <a:rPr lang="en-US" sz="2400" dirty="0">
                <a:latin typeface="Arial"/>
                <a:cs typeface="Times New Roman"/>
              </a:rPr>
              <a:t>Email </a:t>
            </a:r>
            <a:r>
              <a:rPr lang="en-US" sz="2400" b="1" u="sng" dirty="0">
                <a:solidFill>
                  <a:schemeClr val="accent2"/>
                </a:solidFill>
                <a:latin typeface="Arial"/>
                <a:cs typeface="Times New Roman"/>
                <a:hlinkClick r:id="rId5"/>
              </a:rPr>
              <a:t>gpsafunding</a:t>
            </a:r>
            <a:r>
              <a:rPr lang="en-US" sz="2400" b="1" dirty="0">
                <a:solidFill>
                  <a:schemeClr val="accent2"/>
                </a:solidFill>
                <a:latin typeface="Arial"/>
                <a:cs typeface="Times New Roman"/>
                <a:hlinkClick r:id="rId5"/>
              </a:rPr>
              <a:t>@unm.edu</a:t>
            </a:r>
            <a:endParaRPr lang="en-US" sz="2400" b="1" dirty="0">
              <a:solidFill>
                <a:schemeClr val="accent2"/>
              </a:solidFill>
              <a:latin typeface="Arial"/>
              <a:cs typeface="Times New Roman"/>
            </a:endParaRPr>
          </a:p>
          <a:p>
            <a:pPr>
              <a:buFont typeface="Arial" panose="020B0604020202020204" pitchFamily="34" charset="0"/>
              <a:buChar char="•"/>
            </a:pPr>
            <a:r>
              <a:rPr lang="en-US" sz="2400" dirty="0">
                <a:latin typeface="Arial"/>
                <a:cs typeface="Times New Roman"/>
              </a:rPr>
              <a:t> GPSA Website: </a:t>
            </a:r>
            <a:r>
              <a:rPr lang="en-US" sz="2400" dirty="0">
                <a:latin typeface="Arial"/>
                <a:cs typeface="Arial"/>
                <a:hlinkClick r:id="rId6"/>
              </a:rPr>
              <a:t>https://gpsa.unm.edu/funding/grants-funding/grant-scholarship.html</a:t>
            </a:r>
            <a:r>
              <a:rPr lang="en-US" sz="2400" dirty="0">
                <a:latin typeface="Arial"/>
                <a:cs typeface="Arial"/>
              </a:rPr>
              <a:t> </a:t>
            </a:r>
            <a:r>
              <a:rPr lang="en-US" sz="2400" dirty="0">
                <a:latin typeface="Arial"/>
                <a:cs typeface="Times New Roman"/>
              </a:rPr>
              <a:t> </a:t>
            </a:r>
          </a:p>
          <a:p>
            <a:pPr>
              <a:buFont typeface="Arial" panose="020B0604020202020204" pitchFamily="34" charset="0"/>
              <a:buChar char="•"/>
            </a:pPr>
            <a:r>
              <a:rPr lang="en-US" sz="2400" dirty="0">
                <a:latin typeface="Arial"/>
                <a:cs typeface="Times New Roman"/>
              </a:rPr>
              <a:t> Grant Submission Portal: </a:t>
            </a:r>
            <a:r>
              <a:rPr lang="en-US" sz="2400" b="1" dirty="0">
                <a:solidFill>
                  <a:schemeClr val="accent1"/>
                </a:solidFill>
                <a:latin typeface="Arial"/>
                <a:cs typeface="Times New Roman"/>
                <a:hlinkClick r:id="rId7">
                  <a:extLst>
                    <a:ext uri="{A12FA001-AC4F-418D-AE19-62706E023703}">
                      <ahyp:hlinkClr xmlns:ahyp="http://schemas.microsoft.com/office/drawing/2018/hyperlinkcolor" val="tx"/>
                    </a:ext>
                  </a:extLst>
                </a:hlinkClick>
              </a:rPr>
              <a:t>unmgpsagrants.awardspring.com</a:t>
            </a:r>
            <a:r>
              <a:rPr lang="en-US" sz="2400" b="1" dirty="0">
                <a:solidFill>
                  <a:schemeClr val="accent1"/>
                </a:solidFill>
                <a:latin typeface="Arial"/>
                <a:cs typeface="Times New Roman"/>
              </a:rPr>
              <a:t> </a:t>
            </a:r>
            <a:endParaRPr lang="en-US" sz="2400" dirty="0">
              <a:latin typeface="Arial"/>
              <a:cs typeface="Times New Roman"/>
            </a:endParaRPr>
          </a:p>
        </p:txBody>
      </p:sp>
      <p:sp>
        <p:nvSpPr>
          <p:cNvPr id="75" name="Rectangle 7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7" name="Rectangle 7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a:xfrm>
            <a:off x="69266" y="6459785"/>
            <a:ext cx="2472271" cy="365125"/>
          </a:xfrm>
        </p:spPr>
        <p:txBody>
          <a:bodyPr>
            <a:normAutofit/>
          </a:bodyPr>
          <a:lstStyle/>
          <a:p>
            <a:pPr>
              <a:spcAft>
                <a:spcPts val="600"/>
              </a:spcAft>
            </a:pPr>
            <a:fld id="{15D27B84-56F8-4680-B379-64023D506E15}" type="datetime4">
              <a:rPr lang="en-US" smtClean="0"/>
              <a:t>June 27, 2025</a:t>
            </a:fld>
            <a:endParaRPr lang="en-US"/>
          </a:p>
        </p:txBody>
      </p:sp>
      <p:sp>
        <p:nvSpPr>
          <p:cNvPr id="11" name="TextBox 10">
            <a:extLst>
              <a:ext uri="{FF2B5EF4-FFF2-40B4-BE49-F238E27FC236}">
                <a16:creationId xmlns:a16="http://schemas.microsoft.com/office/drawing/2014/main" id="{3A5933F7-755E-47FB-A02A-9C240E39DF11}"/>
              </a:ext>
            </a:extLst>
          </p:cNvPr>
          <p:cNvSpPr txBox="1"/>
          <p:nvPr/>
        </p:nvSpPr>
        <p:spPr>
          <a:xfrm>
            <a:off x="1255469" y="5302108"/>
            <a:ext cx="9149193" cy="707886"/>
          </a:xfrm>
          <a:prstGeom prst="rect">
            <a:avLst/>
          </a:prstGeom>
          <a:noFill/>
        </p:spPr>
        <p:txBody>
          <a:bodyPr wrap="square" lIns="91440" tIns="45720" rIns="91440" bIns="45720" rtlCol="0" anchor="t">
            <a:spAutoFit/>
          </a:bodyPr>
          <a:lstStyle/>
          <a:p>
            <a:r>
              <a:rPr lang="en-US" sz="2000" dirty="0">
                <a:latin typeface="Arial"/>
                <a:cs typeface="Arial"/>
              </a:rPr>
              <a:t>The Info Session presentation will be uploaded to the </a:t>
            </a:r>
            <a:r>
              <a:rPr lang="en-US" sz="2000" b="1" dirty="0">
                <a:solidFill>
                  <a:srgbClr val="FF0000"/>
                </a:solidFill>
                <a:latin typeface="Arial"/>
                <a:cs typeface="Arial"/>
              </a:rPr>
              <a:t>GPSA website</a:t>
            </a:r>
            <a:r>
              <a:rPr lang="en-US" sz="2000" dirty="0">
                <a:latin typeface="Arial"/>
                <a:cs typeface="Arial"/>
              </a:rPr>
              <a:t> for your reference: </a:t>
            </a:r>
            <a:r>
              <a:rPr lang="en-US" sz="2000" dirty="0">
                <a:latin typeface="Arial"/>
                <a:cs typeface="Arial"/>
                <a:hlinkClick r:id="rId6"/>
              </a:rPr>
              <a:t>https://gpsa.unm.edu/funding/grants-funding/grant-scholarship.html</a:t>
            </a:r>
            <a:r>
              <a:rPr lang="en-US" sz="2000" dirty="0">
                <a:latin typeface="Arial"/>
                <a:cs typeface="Arial"/>
              </a:rPr>
              <a:t> </a:t>
            </a:r>
          </a:p>
        </p:txBody>
      </p:sp>
      <p:sp>
        <p:nvSpPr>
          <p:cNvPr id="13" name="TextBox 12">
            <a:extLst>
              <a:ext uri="{FF2B5EF4-FFF2-40B4-BE49-F238E27FC236}">
                <a16:creationId xmlns:a16="http://schemas.microsoft.com/office/drawing/2014/main" id="{3F4463DD-E5FF-43B5-86DF-2092BFE06C0B}"/>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24</a:t>
            </a:fld>
            <a:endParaRPr lang="en-US" sz="1200" b="1" i="1">
              <a:solidFill>
                <a:srgbClr val="C00000"/>
              </a:solidFill>
            </a:endParaRPr>
          </a:p>
        </p:txBody>
      </p:sp>
      <p:sp>
        <p:nvSpPr>
          <p:cNvPr id="4" name="Slide Number Placeholder 3">
            <a:extLst>
              <a:ext uri="{FF2B5EF4-FFF2-40B4-BE49-F238E27FC236}">
                <a16:creationId xmlns:a16="http://schemas.microsoft.com/office/drawing/2014/main" id="{46B1E344-A107-4948-BD39-9368D0FF685E}"/>
              </a:ext>
            </a:extLst>
          </p:cNvPr>
          <p:cNvSpPr>
            <a:spLocks noGrp="1"/>
          </p:cNvSpPr>
          <p:nvPr>
            <p:ph type="sldNum" sz="quarter" idx="12"/>
          </p:nvPr>
        </p:nvSpPr>
        <p:spPr/>
        <p:txBody>
          <a:bodyPr/>
          <a:lstStyle/>
          <a:p>
            <a:r>
              <a:rPr lang="en-US" dirty="0"/>
              <a:t>UNM GPSA Grant Applicant Information Summer 2025</a:t>
            </a:r>
          </a:p>
        </p:txBody>
      </p:sp>
      <p:sp>
        <p:nvSpPr>
          <p:cNvPr id="6" name="TextBox 5">
            <a:extLst>
              <a:ext uri="{FF2B5EF4-FFF2-40B4-BE49-F238E27FC236}">
                <a16:creationId xmlns:a16="http://schemas.microsoft.com/office/drawing/2014/main" id="{EBEE5A4B-6492-A2DA-9FA5-32F7B55C8D5D}"/>
              </a:ext>
            </a:extLst>
          </p:cNvPr>
          <p:cNvSpPr txBox="1"/>
          <p:nvPr/>
        </p:nvSpPr>
        <p:spPr>
          <a:xfrm>
            <a:off x="1784960" y="4210252"/>
            <a:ext cx="8090212" cy="948149"/>
          </a:xfrm>
          <a:prstGeom prst="rect">
            <a:avLst/>
          </a:prstGeom>
          <a:noFill/>
        </p:spPr>
        <p:txBody>
          <a:bodyPr wrap="square" rtlCol="0">
            <a:spAutoFit/>
          </a:bodyPr>
          <a:lstStyle/>
          <a:p>
            <a:r>
              <a:rPr lang="en-US" sz="1800" b="1" dirty="0">
                <a:solidFill>
                  <a:schemeClr val="tx1"/>
                </a:solidFill>
                <a:latin typeface="Arial"/>
                <a:cs typeface="Times New Roman"/>
              </a:rPr>
              <a:t>Technical Assistance?</a:t>
            </a:r>
            <a:r>
              <a:rPr lang="en-US" sz="1800" dirty="0">
                <a:solidFill>
                  <a:schemeClr val="tx1"/>
                </a:solidFill>
                <a:latin typeface="Arial"/>
                <a:cs typeface="Times New Roman"/>
              </a:rPr>
              <a:t> If you need help troubleshooting issues, applications questions, or would like further assistance visit the </a:t>
            </a:r>
            <a:r>
              <a:rPr lang="en-US" sz="1800" b="1" dirty="0">
                <a:solidFill>
                  <a:schemeClr val="tx1"/>
                </a:solidFill>
                <a:latin typeface="Arial"/>
                <a:cs typeface="Times New Roman"/>
              </a:rPr>
              <a:t>Zoom Assistance, Friday, . 4, 11 am to </a:t>
            </a:r>
            <a:r>
              <a:rPr lang="en-US" b="1" dirty="0">
                <a:latin typeface="Arial"/>
                <a:cs typeface="Times New Roman"/>
              </a:rPr>
              <a:t>1</a:t>
            </a:r>
            <a:r>
              <a:rPr lang="en-US" sz="1800" b="1" dirty="0">
                <a:solidFill>
                  <a:schemeClr val="tx1"/>
                </a:solidFill>
                <a:latin typeface="Arial"/>
                <a:cs typeface="Times New Roman"/>
              </a:rPr>
              <a:t>pm</a:t>
            </a:r>
            <a:r>
              <a:rPr lang="en-US" sz="1800" dirty="0">
                <a:solidFill>
                  <a:schemeClr val="tx1"/>
                </a:solidFill>
                <a:latin typeface="Arial"/>
                <a:cs typeface="Times New Roman"/>
              </a:rPr>
              <a:t>.</a:t>
            </a:r>
            <a:endParaRPr lang="en-US" dirty="0"/>
          </a:p>
        </p:txBody>
      </p:sp>
    </p:spTree>
    <p:extLst>
      <p:ext uri="{BB962C8B-B14F-4D97-AF65-F5344CB8AC3E}">
        <p14:creationId xmlns:p14="http://schemas.microsoft.com/office/powerpoint/2010/main" val="1703958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76AF9-619E-F4CF-E88D-3E96880672BD}"/>
              </a:ext>
            </a:extLst>
          </p:cNvPr>
          <p:cNvSpPr>
            <a:spLocks noGrp="1"/>
          </p:cNvSpPr>
          <p:nvPr>
            <p:ph type="title"/>
          </p:nvPr>
        </p:nvSpPr>
        <p:spPr/>
        <p:txBody>
          <a:bodyPr/>
          <a:lstStyle/>
          <a:p>
            <a:r>
              <a:rPr lang="en-US" dirty="0"/>
              <a:t>Website Information</a:t>
            </a:r>
          </a:p>
        </p:txBody>
      </p:sp>
      <p:sp>
        <p:nvSpPr>
          <p:cNvPr id="3" name="Date Placeholder 2">
            <a:extLst>
              <a:ext uri="{FF2B5EF4-FFF2-40B4-BE49-F238E27FC236}">
                <a16:creationId xmlns:a16="http://schemas.microsoft.com/office/drawing/2014/main" id="{8F424A06-9231-8B6E-0F61-2113B1129D51}"/>
              </a:ext>
            </a:extLst>
          </p:cNvPr>
          <p:cNvSpPr>
            <a:spLocks noGrp="1"/>
          </p:cNvSpPr>
          <p:nvPr>
            <p:ph type="dt" sz="half" idx="10"/>
          </p:nvPr>
        </p:nvSpPr>
        <p:spPr/>
        <p:txBody>
          <a:bodyPr/>
          <a:lstStyle/>
          <a:p>
            <a:fld id="{62D3C644-99AD-487D-9424-998A02C4D1EC}" type="datetime4">
              <a:rPr lang="en-US" smtClean="0"/>
              <a:t>June 27, 2025</a:t>
            </a:fld>
            <a:endParaRPr lang="en-US"/>
          </a:p>
        </p:txBody>
      </p:sp>
      <p:sp>
        <p:nvSpPr>
          <p:cNvPr id="4" name="Slide Number Placeholder 3">
            <a:extLst>
              <a:ext uri="{FF2B5EF4-FFF2-40B4-BE49-F238E27FC236}">
                <a16:creationId xmlns:a16="http://schemas.microsoft.com/office/drawing/2014/main" id="{2E404A85-1133-4FA2-881D-92A8ACC3C972}"/>
              </a:ext>
            </a:extLst>
          </p:cNvPr>
          <p:cNvSpPr>
            <a:spLocks noGrp="1"/>
          </p:cNvSpPr>
          <p:nvPr>
            <p:ph type="sldNum" sz="quarter" idx="12"/>
          </p:nvPr>
        </p:nvSpPr>
        <p:spPr/>
        <p:txBody>
          <a:bodyPr/>
          <a:lstStyle/>
          <a:p>
            <a:r>
              <a:rPr lang="en-US"/>
              <a:t>UNM</a:t>
            </a:r>
          </a:p>
        </p:txBody>
      </p:sp>
      <p:sp>
        <p:nvSpPr>
          <p:cNvPr id="5" name="TextBox 4">
            <a:extLst>
              <a:ext uri="{FF2B5EF4-FFF2-40B4-BE49-F238E27FC236}">
                <a16:creationId xmlns:a16="http://schemas.microsoft.com/office/drawing/2014/main" id="{6726D0AF-DE63-F61C-CE1E-D202EEF9F542}"/>
              </a:ext>
            </a:extLst>
          </p:cNvPr>
          <p:cNvSpPr txBox="1"/>
          <p:nvPr/>
        </p:nvSpPr>
        <p:spPr>
          <a:xfrm>
            <a:off x="931277" y="1965490"/>
            <a:ext cx="7615908" cy="4308872"/>
          </a:xfrm>
          <a:prstGeom prst="rect">
            <a:avLst/>
          </a:prstGeom>
          <a:noFill/>
        </p:spPr>
        <p:txBody>
          <a:bodyPr wrap="square" rtlCol="0">
            <a:spAutoFit/>
          </a:bodyPr>
          <a:lstStyle/>
          <a:p>
            <a:pPr marL="285750" indent="-285750">
              <a:buFont typeface="Arial" panose="020B0604020202020204" pitchFamily="34" charset="0"/>
              <a:buChar char="•"/>
            </a:pPr>
            <a:r>
              <a:rPr lang="en-US" sz="3200" dirty="0"/>
              <a:t>The website is </a:t>
            </a:r>
            <a:r>
              <a:rPr lang="en-US" sz="3200" b="1" dirty="0">
                <a:solidFill>
                  <a:srgbClr val="FF0000"/>
                </a:solidFill>
              </a:rPr>
              <a:t>your jumping off point</a:t>
            </a:r>
          </a:p>
          <a:p>
            <a:pPr marL="285750" indent="-285750">
              <a:buFont typeface="Arial" panose="020B0604020202020204" pitchFamily="34" charset="0"/>
              <a:buChar char="•"/>
            </a:pPr>
            <a:r>
              <a:rPr lang="en-US" sz="3200" dirty="0"/>
              <a:t>Source of all information</a:t>
            </a:r>
          </a:p>
          <a:p>
            <a:pPr marL="285750" indent="-285750">
              <a:buFont typeface="Arial" panose="020B0604020202020204" pitchFamily="34" charset="0"/>
              <a:buChar char="•"/>
            </a:pPr>
            <a:r>
              <a:rPr lang="en-US" sz="3200" dirty="0"/>
              <a:t>Access to </a:t>
            </a:r>
            <a:r>
              <a:rPr lang="en-US" sz="3200" dirty="0" err="1"/>
              <a:t>AwardSpring</a:t>
            </a:r>
            <a:endParaRPr lang="en-US" sz="3200" dirty="0"/>
          </a:p>
          <a:p>
            <a:pPr marL="285750" indent="-285750">
              <a:buFont typeface="Arial" panose="020B0604020202020204" pitchFamily="34" charset="0"/>
              <a:buChar char="•"/>
            </a:pPr>
            <a:r>
              <a:rPr lang="en-US" sz="3200" dirty="0"/>
              <a:t>Info Session Recordings</a:t>
            </a:r>
          </a:p>
          <a:p>
            <a:pPr marL="285750" indent="-285750">
              <a:buFont typeface="Arial" panose="020B0604020202020204" pitchFamily="34" charset="0"/>
              <a:buChar char="•"/>
            </a:pPr>
            <a:r>
              <a:rPr lang="en-US" sz="3200" dirty="0"/>
              <a:t>Grants Code Updates</a:t>
            </a:r>
          </a:p>
          <a:p>
            <a:pPr marL="742950" lvl="1" indent="-285750">
              <a:buFont typeface="Arial" panose="020B0604020202020204" pitchFamily="34" charset="0"/>
              <a:buChar char="•"/>
            </a:pPr>
            <a:r>
              <a:rPr lang="en-US" sz="3200" dirty="0"/>
              <a:t>No GSF Support Letter</a:t>
            </a:r>
          </a:p>
          <a:p>
            <a:pPr marL="742950" lvl="1" indent="-285750">
              <a:buFont typeface="Arial" panose="020B0604020202020204" pitchFamily="34" charset="0"/>
              <a:buChar char="•"/>
            </a:pPr>
            <a:r>
              <a:rPr lang="en-US" sz="3200" dirty="0"/>
              <a:t>Streamline all grants</a:t>
            </a:r>
          </a:p>
          <a:p>
            <a:pPr marL="742950" lvl="1"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55A7F1DD-D239-EDD4-89C1-80A56CCB0ED6}"/>
              </a:ext>
            </a:extLst>
          </p:cNvPr>
          <p:cNvPicPr>
            <a:picLocks noChangeAspect="1"/>
          </p:cNvPicPr>
          <p:nvPr/>
        </p:nvPicPr>
        <p:blipFill>
          <a:blip r:embed="rId2"/>
          <a:stretch>
            <a:fillRect/>
          </a:stretch>
        </p:blipFill>
        <p:spPr>
          <a:xfrm>
            <a:off x="6095999" y="2839453"/>
            <a:ext cx="5732857" cy="3278458"/>
          </a:xfrm>
          <a:prstGeom prst="rect">
            <a:avLst/>
          </a:prstGeom>
        </p:spPr>
      </p:pic>
      <p:sp>
        <p:nvSpPr>
          <p:cNvPr id="8" name="TextBox 7">
            <a:extLst>
              <a:ext uri="{FF2B5EF4-FFF2-40B4-BE49-F238E27FC236}">
                <a16:creationId xmlns:a16="http://schemas.microsoft.com/office/drawing/2014/main" id="{FAB4A994-8604-5B3A-CA17-91E4B5DA3382}"/>
              </a:ext>
            </a:extLst>
          </p:cNvPr>
          <p:cNvSpPr txBox="1"/>
          <p:nvPr/>
        </p:nvSpPr>
        <p:spPr>
          <a:xfrm>
            <a:off x="246409" y="5479177"/>
            <a:ext cx="7615908" cy="369332"/>
          </a:xfrm>
          <a:prstGeom prst="rect">
            <a:avLst/>
          </a:prstGeom>
          <a:noFill/>
        </p:spPr>
        <p:txBody>
          <a:bodyPr wrap="square" rtlCol="0">
            <a:spAutoFit/>
          </a:bodyPr>
          <a:lstStyle/>
          <a:p>
            <a:r>
              <a:rPr lang="en-US" b="1" dirty="0"/>
              <a:t>https://gpsa.unm.edu/funding/grants-funding/grant-scholarship.html</a:t>
            </a:r>
          </a:p>
        </p:txBody>
      </p:sp>
    </p:spTree>
    <p:extLst>
      <p:ext uri="{BB962C8B-B14F-4D97-AF65-F5344CB8AC3E}">
        <p14:creationId xmlns:p14="http://schemas.microsoft.com/office/powerpoint/2010/main" val="3336515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1ADCE-96DB-FD0B-E9ED-4E646216EAB9}"/>
              </a:ext>
            </a:extLst>
          </p:cNvPr>
          <p:cNvSpPr>
            <a:spLocks noGrp="1"/>
          </p:cNvSpPr>
          <p:nvPr>
            <p:ph type="title"/>
          </p:nvPr>
        </p:nvSpPr>
        <p:spPr/>
        <p:txBody>
          <a:bodyPr/>
          <a:lstStyle/>
          <a:p>
            <a:r>
              <a:rPr lang="en-US" dirty="0" err="1"/>
              <a:t>AwardSpring</a:t>
            </a:r>
            <a:r>
              <a:rPr lang="en-US" dirty="0"/>
              <a:t> Access</a:t>
            </a:r>
          </a:p>
        </p:txBody>
      </p:sp>
      <p:sp>
        <p:nvSpPr>
          <p:cNvPr id="3" name="Date Placeholder 2">
            <a:extLst>
              <a:ext uri="{FF2B5EF4-FFF2-40B4-BE49-F238E27FC236}">
                <a16:creationId xmlns:a16="http://schemas.microsoft.com/office/drawing/2014/main" id="{E4AA051C-E7A6-2430-D057-A1D0D7EF4D16}"/>
              </a:ext>
            </a:extLst>
          </p:cNvPr>
          <p:cNvSpPr>
            <a:spLocks noGrp="1"/>
          </p:cNvSpPr>
          <p:nvPr>
            <p:ph type="dt" sz="half" idx="10"/>
          </p:nvPr>
        </p:nvSpPr>
        <p:spPr/>
        <p:txBody>
          <a:bodyPr/>
          <a:lstStyle/>
          <a:p>
            <a:fld id="{62D3C644-99AD-487D-9424-998A02C4D1EC}" type="datetime4">
              <a:rPr lang="en-US" smtClean="0"/>
              <a:t>June 27, 2025</a:t>
            </a:fld>
            <a:endParaRPr lang="en-US"/>
          </a:p>
        </p:txBody>
      </p:sp>
      <p:sp>
        <p:nvSpPr>
          <p:cNvPr id="4" name="Slide Number Placeholder 3">
            <a:extLst>
              <a:ext uri="{FF2B5EF4-FFF2-40B4-BE49-F238E27FC236}">
                <a16:creationId xmlns:a16="http://schemas.microsoft.com/office/drawing/2014/main" id="{0B732C2D-0390-3DE8-C3AC-2FCC2590FC8F}"/>
              </a:ext>
            </a:extLst>
          </p:cNvPr>
          <p:cNvSpPr>
            <a:spLocks noGrp="1"/>
          </p:cNvSpPr>
          <p:nvPr>
            <p:ph type="sldNum" sz="quarter" idx="12"/>
          </p:nvPr>
        </p:nvSpPr>
        <p:spPr>
          <a:xfrm>
            <a:off x="4215133" y="6374556"/>
            <a:ext cx="3666597" cy="426965"/>
          </a:xfrm>
        </p:spPr>
        <p:txBody>
          <a:bodyPr/>
          <a:lstStyle/>
          <a:p>
            <a:r>
              <a:rPr lang="en-US" dirty="0"/>
              <a:t>UNM GPSA Grant Applicant Information Summer 2025</a:t>
            </a:r>
          </a:p>
        </p:txBody>
      </p:sp>
      <p:pic>
        <p:nvPicPr>
          <p:cNvPr id="9" name="Picture 8">
            <a:extLst>
              <a:ext uri="{FF2B5EF4-FFF2-40B4-BE49-F238E27FC236}">
                <a16:creationId xmlns:a16="http://schemas.microsoft.com/office/drawing/2014/main" id="{0552F961-1DEE-FC25-83DB-AEB9893E7C61}"/>
              </a:ext>
            </a:extLst>
          </p:cNvPr>
          <p:cNvPicPr>
            <a:picLocks noChangeAspect="1"/>
          </p:cNvPicPr>
          <p:nvPr/>
        </p:nvPicPr>
        <p:blipFill rotWithShape="1">
          <a:blip r:embed="rId2"/>
          <a:srcRect l="25405" t="37966" r="30197" b="2053"/>
          <a:stretch/>
        </p:blipFill>
        <p:spPr>
          <a:xfrm>
            <a:off x="7142018" y="504388"/>
            <a:ext cx="4674178" cy="3427267"/>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C0BAEF79-B1EB-DAC4-ECEF-780E26441AAC}"/>
                  </a:ext>
                </a:extLst>
              </p14:cNvPr>
              <p14:cNvContentPartPr/>
              <p14:nvPr/>
            </p14:nvContentPartPr>
            <p14:xfrm>
              <a:off x="7473295" y="1778793"/>
              <a:ext cx="2273760" cy="426240"/>
            </p14:xfrm>
          </p:contentPart>
        </mc:Choice>
        <mc:Fallback xmlns="">
          <p:pic>
            <p:nvPicPr>
              <p:cNvPr id="10" name="Ink 9">
                <a:extLst>
                  <a:ext uri="{FF2B5EF4-FFF2-40B4-BE49-F238E27FC236}">
                    <a16:creationId xmlns:a16="http://schemas.microsoft.com/office/drawing/2014/main" id="{C0BAEF79-B1EB-DAC4-ECEF-780E26441AAC}"/>
                  </a:ext>
                </a:extLst>
              </p:cNvPr>
              <p:cNvPicPr/>
              <p:nvPr/>
            </p:nvPicPr>
            <p:blipFill>
              <a:blip r:embed="rId4"/>
              <a:stretch>
                <a:fillRect/>
              </a:stretch>
            </p:blipFill>
            <p:spPr>
              <a:xfrm>
                <a:off x="7455655" y="1743153"/>
                <a:ext cx="2309400" cy="497880"/>
              </a:xfrm>
              <a:prstGeom prst="rect">
                <a:avLst/>
              </a:prstGeom>
            </p:spPr>
          </p:pic>
        </mc:Fallback>
      </mc:AlternateContent>
      <p:pic>
        <p:nvPicPr>
          <p:cNvPr id="12" name="Picture 11">
            <a:extLst>
              <a:ext uri="{FF2B5EF4-FFF2-40B4-BE49-F238E27FC236}">
                <a16:creationId xmlns:a16="http://schemas.microsoft.com/office/drawing/2014/main" id="{963D188F-0439-AA83-E364-8765C5C89EC8}"/>
              </a:ext>
            </a:extLst>
          </p:cNvPr>
          <p:cNvPicPr>
            <a:picLocks noChangeAspect="1"/>
          </p:cNvPicPr>
          <p:nvPr/>
        </p:nvPicPr>
        <p:blipFill rotWithShape="1">
          <a:blip r:embed="rId5"/>
          <a:srcRect t="14063"/>
          <a:stretch/>
        </p:blipFill>
        <p:spPr>
          <a:xfrm>
            <a:off x="-31173" y="2768251"/>
            <a:ext cx="7460672" cy="2341933"/>
          </a:xfrm>
          <a:prstGeom prst="rect">
            <a:avLst/>
          </a:prstGeom>
        </p:spPr>
      </p:pic>
      <p:cxnSp>
        <p:nvCxnSpPr>
          <p:cNvPr id="14" name="Straight Connector 13">
            <a:extLst>
              <a:ext uri="{FF2B5EF4-FFF2-40B4-BE49-F238E27FC236}">
                <a16:creationId xmlns:a16="http://schemas.microsoft.com/office/drawing/2014/main" id="{BC19FEC0-5D6C-A56F-D5CB-A366D5FD5C43}"/>
              </a:ext>
            </a:extLst>
          </p:cNvPr>
          <p:cNvCxnSpPr>
            <a:cxnSpLocks/>
          </p:cNvCxnSpPr>
          <p:nvPr/>
        </p:nvCxnSpPr>
        <p:spPr>
          <a:xfrm flipV="1">
            <a:off x="3717867" y="1991913"/>
            <a:ext cx="3755428" cy="776338"/>
          </a:xfrm>
          <a:prstGeom prst="line">
            <a:avLst/>
          </a:prstGeom>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8480F7A8-1946-51B7-428E-550A2A63F134}"/>
              </a:ext>
            </a:extLst>
          </p:cNvPr>
          <p:cNvCxnSpPr>
            <a:cxnSpLocks/>
          </p:cNvCxnSpPr>
          <p:nvPr/>
        </p:nvCxnSpPr>
        <p:spPr>
          <a:xfrm>
            <a:off x="9570027" y="2057400"/>
            <a:ext cx="523855" cy="923971"/>
          </a:xfrm>
          <a:prstGeom prst="line">
            <a:avLst/>
          </a:prstGeom>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2A9400ED-8648-9F1C-E187-02F9ECF37F8D}"/>
                  </a:ext>
                </a:extLst>
              </p14:cNvPr>
              <p14:cNvContentPartPr/>
              <p14:nvPr/>
            </p14:nvContentPartPr>
            <p14:xfrm>
              <a:off x="4973465" y="3809913"/>
              <a:ext cx="1885320" cy="603360"/>
            </p14:xfrm>
          </p:contentPart>
        </mc:Choice>
        <mc:Fallback xmlns="">
          <p:pic>
            <p:nvPicPr>
              <p:cNvPr id="17" name="Ink 16">
                <a:extLst>
                  <a:ext uri="{FF2B5EF4-FFF2-40B4-BE49-F238E27FC236}">
                    <a16:creationId xmlns:a16="http://schemas.microsoft.com/office/drawing/2014/main" id="{2A9400ED-8648-9F1C-E187-02F9ECF37F8D}"/>
                  </a:ext>
                </a:extLst>
              </p:cNvPr>
              <p:cNvPicPr/>
              <p:nvPr/>
            </p:nvPicPr>
            <p:blipFill>
              <a:blip r:embed="rId7"/>
              <a:stretch>
                <a:fillRect/>
              </a:stretch>
            </p:blipFill>
            <p:spPr>
              <a:xfrm>
                <a:off x="4955465" y="3774273"/>
                <a:ext cx="1920960" cy="675000"/>
              </a:xfrm>
              <a:prstGeom prst="rect">
                <a:avLst/>
              </a:prstGeom>
            </p:spPr>
          </p:pic>
        </mc:Fallback>
      </mc:AlternateContent>
      <p:sp>
        <p:nvSpPr>
          <p:cNvPr id="18" name="TextBox 17">
            <a:extLst>
              <a:ext uri="{FF2B5EF4-FFF2-40B4-BE49-F238E27FC236}">
                <a16:creationId xmlns:a16="http://schemas.microsoft.com/office/drawing/2014/main" id="{7EFD45D5-7536-E685-FA1D-EB67527FB9EA}"/>
              </a:ext>
            </a:extLst>
          </p:cNvPr>
          <p:cNvSpPr txBox="1"/>
          <p:nvPr/>
        </p:nvSpPr>
        <p:spPr>
          <a:xfrm>
            <a:off x="1097280" y="5313218"/>
            <a:ext cx="4735484" cy="369332"/>
          </a:xfrm>
          <a:prstGeom prst="rect">
            <a:avLst/>
          </a:prstGeom>
          <a:noFill/>
        </p:spPr>
        <p:txBody>
          <a:bodyPr wrap="square" rtlCol="0">
            <a:spAutoFit/>
          </a:bodyPr>
          <a:lstStyle/>
          <a:p>
            <a:r>
              <a:rPr lang="en-US" b="1" dirty="0"/>
              <a:t>https://unmgpsagrants.awardspring.com/</a:t>
            </a:r>
          </a:p>
        </p:txBody>
      </p:sp>
      <p:sp>
        <p:nvSpPr>
          <p:cNvPr id="19" name="TextBox 18">
            <a:extLst>
              <a:ext uri="{FF2B5EF4-FFF2-40B4-BE49-F238E27FC236}">
                <a16:creationId xmlns:a16="http://schemas.microsoft.com/office/drawing/2014/main" id="{C3FAC3AC-B5F3-E42E-3FBD-86B5573268B9}"/>
              </a:ext>
            </a:extLst>
          </p:cNvPr>
          <p:cNvSpPr txBox="1"/>
          <p:nvPr/>
        </p:nvSpPr>
        <p:spPr>
          <a:xfrm>
            <a:off x="1097280" y="1863436"/>
            <a:ext cx="5241175"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t>Revamped Application</a:t>
            </a:r>
          </a:p>
        </p:txBody>
      </p:sp>
    </p:spTree>
    <p:extLst>
      <p:ext uri="{BB962C8B-B14F-4D97-AF65-F5344CB8AC3E}">
        <p14:creationId xmlns:p14="http://schemas.microsoft.com/office/powerpoint/2010/main" val="1613221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tx1"/>
                </a:solidFill>
                <a:latin typeface="Arial"/>
                <a:cs typeface="Times New Roman"/>
              </a:rPr>
              <a:t>Grants and Scholarships </a:t>
            </a:r>
            <a:endParaRPr lang="en-US" b="1">
              <a:solidFill>
                <a:schemeClr val="tx1"/>
              </a:solidFill>
              <a:latin typeface="Arial"/>
              <a:cs typeface="Times New Roman" panose="02020603050405020304" pitchFamily="18" charset="0"/>
            </a:endParaRP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6024011F-97AB-4E73-8CFF-03CDA62263A7}" type="datetime4">
              <a:rPr lang="en-US" smtClean="0"/>
              <a:t>June 27, 2025</a:t>
            </a:fld>
            <a:endParaRPr lang="en-US" dirty="0"/>
          </a:p>
        </p:txBody>
      </p:sp>
      <p:graphicFrame>
        <p:nvGraphicFramePr>
          <p:cNvPr id="9" name="Diagram 8">
            <a:extLst>
              <a:ext uri="{FF2B5EF4-FFF2-40B4-BE49-F238E27FC236}">
                <a16:creationId xmlns:a16="http://schemas.microsoft.com/office/drawing/2014/main" id="{3D7AD65F-4344-45E2-B385-1C31FBBCD7EB}"/>
              </a:ext>
            </a:extLst>
          </p:cNvPr>
          <p:cNvGraphicFramePr/>
          <p:nvPr>
            <p:extLst>
              <p:ext uri="{D42A27DB-BD31-4B8C-83A1-F6EECF244321}">
                <p14:modId xmlns:p14="http://schemas.microsoft.com/office/powerpoint/2010/main" val="143778693"/>
              </p:ext>
            </p:extLst>
          </p:nvPr>
        </p:nvGraphicFramePr>
        <p:xfrm>
          <a:off x="1196053" y="1876419"/>
          <a:ext cx="9799893" cy="3943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4C00D550-3113-496D-94C2-B54E36BFB3A9}"/>
              </a:ext>
            </a:extLst>
          </p:cNvPr>
          <p:cNvPicPr>
            <a:picLocks noChangeAspect="1"/>
          </p:cNvPicPr>
          <p:nvPr/>
        </p:nvPicPr>
        <p:blipFill rotWithShape="1">
          <a:blip r:embed="rId8"/>
          <a:srcRect t="26560" b="22672"/>
          <a:stretch/>
        </p:blipFill>
        <p:spPr>
          <a:xfrm>
            <a:off x="10272728" y="3470"/>
            <a:ext cx="1919272" cy="974353"/>
          </a:xfrm>
          <a:prstGeom prst="rect">
            <a:avLst/>
          </a:prstGeom>
          <a:solidFill>
            <a:schemeClr val="bg1">
              <a:lumMod val="85000"/>
              <a:alpha val="23000"/>
            </a:schemeClr>
          </a:solidFill>
        </p:spPr>
      </p:pic>
      <p:sp>
        <p:nvSpPr>
          <p:cNvPr id="4" name="TextBox 3">
            <a:extLst>
              <a:ext uri="{FF2B5EF4-FFF2-40B4-BE49-F238E27FC236}">
                <a16:creationId xmlns:a16="http://schemas.microsoft.com/office/drawing/2014/main" id="{0A1D0114-7EE8-47E6-81E8-A86322A30B95}"/>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5</a:t>
            </a:fld>
            <a:endParaRPr lang="en-US" sz="1200" b="1" i="1">
              <a:solidFill>
                <a:srgbClr val="C00000"/>
              </a:solidFill>
            </a:endParaRPr>
          </a:p>
        </p:txBody>
      </p:sp>
      <p:sp>
        <p:nvSpPr>
          <p:cNvPr id="3" name="Slide Number Placeholder 2">
            <a:extLst>
              <a:ext uri="{FF2B5EF4-FFF2-40B4-BE49-F238E27FC236}">
                <a16:creationId xmlns:a16="http://schemas.microsoft.com/office/drawing/2014/main" id="{6D7022EA-056E-4EB9-A39C-6D653FEDF036}"/>
              </a:ext>
            </a:extLst>
          </p:cNvPr>
          <p:cNvSpPr>
            <a:spLocks noGrp="1"/>
          </p:cNvSpPr>
          <p:nvPr>
            <p:ph type="sldNum" sz="quarter" idx="12"/>
          </p:nvPr>
        </p:nvSpPr>
        <p:spPr/>
        <p:txBody>
          <a:bodyPr/>
          <a:lstStyle/>
          <a:p>
            <a:r>
              <a:rPr lang="en-US" dirty="0"/>
              <a:t>UNM GPSA Grant Applicant Information Summer 2025</a:t>
            </a:r>
          </a:p>
        </p:txBody>
      </p:sp>
    </p:spTree>
    <p:extLst>
      <p:ext uri="{BB962C8B-B14F-4D97-AF65-F5344CB8AC3E}">
        <p14:creationId xmlns:p14="http://schemas.microsoft.com/office/powerpoint/2010/main" val="1356289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a:cs typeface="Times New Roman"/>
              </a:rPr>
              <a:t>Student Research Grant (SRG)</a:t>
            </a:r>
            <a:endParaRPr lang="en-US" dirty="0">
              <a:solidFill>
                <a:schemeClr val="tx1"/>
              </a:solidFill>
              <a:latin typeface="Arial"/>
              <a:cs typeface="Times New Roman" panose="02020603050405020304" pitchFamily="18" charset="0"/>
            </a:endParaRPr>
          </a:p>
        </p:txBody>
      </p:sp>
      <p:sp>
        <p:nvSpPr>
          <p:cNvPr id="3" name="Content Placeholder 2"/>
          <p:cNvSpPr>
            <a:spLocks noGrp="1"/>
          </p:cNvSpPr>
          <p:nvPr>
            <p:ph idx="1"/>
          </p:nvPr>
        </p:nvSpPr>
        <p:spPr/>
        <p:txBody>
          <a:bodyPr vert="horz" lIns="0" tIns="45720" rIns="0" bIns="45720" rtlCol="0" anchor="t">
            <a:normAutofit/>
          </a:bodyPr>
          <a:lstStyle/>
          <a:p>
            <a:pPr>
              <a:buFont typeface="Arial" panose="020B0604020202020204" pitchFamily="34" charset="0"/>
              <a:buChar char="•"/>
            </a:pPr>
            <a:r>
              <a:rPr lang="en-US" sz="2400" dirty="0">
                <a:solidFill>
                  <a:schemeClr val="tx1"/>
                </a:solidFill>
                <a:latin typeface="Arial"/>
                <a:cs typeface="Times New Roman"/>
              </a:rPr>
              <a:t>Supports the development &amp; dissemination of research or original work. </a:t>
            </a:r>
            <a:endParaRPr lang="en-US" sz="2400" dirty="0">
              <a:solidFill>
                <a:schemeClr val="tx1"/>
              </a:solidFill>
              <a:latin typeface="Arial"/>
              <a:cs typeface="Times New Roman" panose="02020603050405020304" pitchFamily="18" charset="0"/>
            </a:endParaRPr>
          </a:p>
          <a:p>
            <a:pPr>
              <a:buFont typeface="Arial" panose="020B0604020202020204" pitchFamily="34" charset="0"/>
              <a:buChar char="•"/>
            </a:pPr>
            <a:r>
              <a:rPr lang="en-US" sz="2400" dirty="0">
                <a:solidFill>
                  <a:schemeClr val="tx1"/>
                </a:solidFill>
                <a:latin typeface="Arial"/>
                <a:cs typeface="Times New Roman"/>
              </a:rPr>
              <a:t>The SRG funds up to </a:t>
            </a:r>
            <a:r>
              <a:rPr lang="en-US" sz="2400" b="1" dirty="0">
                <a:solidFill>
                  <a:schemeClr val="tx1"/>
                </a:solidFill>
                <a:latin typeface="Arial"/>
                <a:cs typeface="Times New Roman"/>
              </a:rPr>
              <a:t>$750</a:t>
            </a:r>
            <a:r>
              <a:rPr lang="en-US" sz="2400" dirty="0">
                <a:solidFill>
                  <a:schemeClr val="tx1"/>
                </a:solidFill>
                <a:latin typeface="Arial"/>
                <a:cs typeface="Times New Roman"/>
              </a:rPr>
              <a:t> per student per year. (If you receive an SRG grant in the Summer or Fall 2025 you are </a:t>
            </a:r>
            <a:r>
              <a:rPr lang="en-US" sz="2400">
                <a:solidFill>
                  <a:schemeClr val="tx1"/>
                </a:solidFill>
                <a:latin typeface="Arial"/>
                <a:cs typeface="Times New Roman"/>
              </a:rPr>
              <a:t>ineligible the spring 2025).</a:t>
            </a:r>
            <a:endParaRPr lang="en-US" sz="2400" dirty="0">
              <a:solidFill>
                <a:schemeClr val="tx1"/>
              </a:solidFill>
              <a:latin typeface="Arial"/>
              <a:cs typeface="Times New Roman"/>
            </a:endParaRPr>
          </a:p>
          <a:p>
            <a:pPr>
              <a:buFont typeface="Arial" panose="020B0604020202020204" pitchFamily="34" charset="0"/>
              <a:buChar char="•"/>
            </a:pPr>
            <a:r>
              <a:rPr lang="en-US" sz="2400" dirty="0">
                <a:solidFill>
                  <a:schemeClr val="tx1"/>
                </a:solidFill>
                <a:latin typeface="Arial"/>
                <a:cs typeface="Times New Roman"/>
              </a:rPr>
              <a:t>Research activities must occur or have occurred between Jun. 1, 2025 and May 31, 2026.</a:t>
            </a:r>
          </a:p>
          <a:p>
            <a:pPr>
              <a:buFont typeface="Arial" panose="020B0604020202020204" pitchFamily="34" charset="0"/>
              <a:buChar char="•"/>
            </a:pPr>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A63E6C82-42F7-43F6-97A4-DBD3B190F3E4}" type="datetime4">
              <a:rPr lang="en-US" smtClean="0"/>
              <a:t>June 27, 2025</a:t>
            </a:fld>
            <a:endParaRPr lang="en-US"/>
          </a:p>
        </p:txBody>
      </p:sp>
      <p:pic>
        <p:nvPicPr>
          <p:cNvPr id="9" name="Picture 8" descr="A picture containing indoor&#10;&#10;Description automatically generated">
            <a:extLst>
              <a:ext uri="{FF2B5EF4-FFF2-40B4-BE49-F238E27FC236}">
                <a16:creationId xmlns:a16="http://schemas.microsoft.com/office/drawing/2014/main" id="{A11BAA37-8F9B-4084-B807-A15AEAE7A679}"/>
              </a:ext>
            </a:extLst>
          </p:cNvPr>
          <p:cNvPicPr>
            <a:picLocks noChangeAspect="1"/>
          </p:cNvPicPr>
          <p:nvPr/>
        </p:nvPicPr>
        <p:blipFill>
          <a:blip r:embed="rId3"/>
          <a:stretch>
            <a:fillRect/>
          </a:stretch>
        </p:blipFill>
        <p:spPr>
          <a:xfrm>
            <a:off x="6997881" y="3710218"/>
            <a:ext cx="3838002" cy="2158876"/>
          </a:xfrm>
          <a:prstGeom prst="rect">
            <a:avLst/>
          </a:prstGeom>
        </p:spPr>
      </p:pic>
      <p:pic>
        <p:nvPicPr>
          <p:cNvPr id="8" name="Picture 7">
            <a:extLst>
              <a:ext uri="{FF2B5EF4-FFF2-40B4-BE49-F238E27FC236}">
                <a16:creationId xmlns:a16="http://schemas.microsoft.com/office/drawing/2014/main" id="{2111B126-1B90-4BFF-B725-C29FD4E91CB2}"/>
              </a:ext>
            </a:extLst>
          </p:cNvPr>
          <p:cNvPicPr>
            <a:picLocks noChangeAspect="1"/>
          </p:cNvPicPr>
          <p:nvPr/>
        </p:nvPicPr>
        <p:blipFill rotWithShape="1">
          <a:blip r:embed="rId4"/>
          <a:srcRect t="26560" b="22672"/>
          <a:stretch/>
        </p:blipFill>
        <p:spPr>
          <a:xfrm>
            <a:off x="10272728" y="3470"/>
            <a:ext cx="1919272" cy="974353"/>
          </a:xfrm>
          <a:prstGeom prst="rect">
            <a:avLst/>
          </a:prstGeom>
          <a:solidFill>
            <a:schemeClr val="bg1">
              <a:lumMod val="85000"/>
              <a:alpha val="23000"/>
            </a:schemeClr>
          </a:solidFill>
        </p:spPr>
      </p:pic>
      <p:sp>
        <p:nvSpPr>
          <p:cNvPr id="10" name="TextBox 9">
            <a:extLst>
              <a:ext uri="{FF2B5EF4-FFF2-40B4-BE49-F238E27FC236}">
                <a16:creationId xmlns:a16="http://schemas.microsoft.com/office/drawing/2014/main" id="{31A4D46E-EECF-40EB-9305-C04F3E16C3CB}"/>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6</a:t>
            </a:fld>
            <a:endParaRPr lang="en-US" sz="1200" b="1" i="1">
              <a:solidFill>
                <a:srgbClr val="C00000"/>
              </a:solidFill>
            </a:endParaRPr>
          </a:p>
        </p:txBody>
      </p:sp>
      <p:sp>
        <p:nvSpPr>
          <p:cNvPr id="4" name="Slide Number Placeholder 3">
            <a:extLst>
              <a:ext uri="{FF2B5EF4-FFF2-40B4-BE49-F238E27FC236}">
                <a16:creationId xmlns:a16="http://schemas.microsoft.com/office/drawing/2014/main" id="{E98086C4-AA4C-4171-BF8A-0DE2FD3329B9}"/>
              </a:ext>
            </a:extLst>
          </p:cNvPr>
          <p:cNvSpPr>
            <a:spLocks noGrp="1"/>
          </p:cNvSpPr>
          <p:nvPr>
            <p:ph type="sldNum" sz="quarter" idx="12"/>
          </p:nvPr>
        </p:nvSpPr>
        <p:spPr/>
        <p:txBody>
          <a:bodyPr/>
          <a:lstStyle/>
          <a:p>
            <a:r>
              <a:rPr lang="en-US" dirty="0"/>
              <a:t>UNM GPSA Grant Applicant Information Summer 2025</a:t>
            </a:r>
          </a:p>
        </p:txBody>
      </p:sp>
    </p:spTree>
    <p:extLst>
      <p:ext uri="{BB962C8B-B14F-4D97-AF65-F5344CB8AC3E}">
        <p14:creationId xmlns:p14="http://schemas.microsoft.com/office/powerpoint/2010/main" val="843243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a:cs typeface="Times New Roman"/>
              </a:rPr>
              <a:t>SRG Priorities</a:t>
            </a:r>
          </a:p>
        </p:txBody>
      </p:sp>
      <p:sp>
        <p:nvSpPr>
          <p:cNvPr id="3" name="Content Placeholder 2"/>
          <p:cNvSpPr>
            <a:spLocks noGrp="1"/>
          </p:cNvSpPr>
          <p:nvPr>
            <p:ph idx="1"/>
          </p:nvPr>
        </p:nvSpPr>
        <p:spPr/>
        <p:txBody>
          <a:bodyPr vert="horz" lIns="0" tIns="45720" rIns="0" bIns="45720" rtlCol="0" anchor="t">
            <a:normAutofit lnSpcReduction="10000"/>
          </a:bodyPr>
          <a:lstStyle/>
          <a:p>
            <a:pPr>
              <a:buFont typeface="Arial" panose="020B0604020202020204" pitchFamily="34" charset="0"/>
              <a:buChar char="•"/>
            </a:pPr>
            <a:r>
              <a:rPr lang="en-US" sz="2800" b="1" dirty="0">
                <a:solidFill>
                  <a:schemeClr val="tx1"/>
                </a:solidFill>
                <a:latin typeface="Times New Roman"/>
                <a:cs typeface="Times New Roman"/>
              </a:rPr>
              <a:t> </a:t>
            </a:r>
            <a:r>
              <a:rPr lang="en-US" sz="2800" b="1" dirty="0">
                <a:solidFill>
                  <a:schemeClr val="tx1"/>
                </a:solidFill>
                <a:latin typeface="Arial"/>
                <a:cs typeface="Times New Roman"/>
              </a:rPr>
              <a:t>Activities funded:</a:t>
            </a:r>
          </a:p>
          <a:p>
            <a:pPr marL="383540" lvl="1">
              <a:buFont typeface="Arial" panose="020B0604020202020204" pitchFamily="34" charset="0"/>
              <a:buChar char="•"/>
            </a:pPr>
            <a:r>
              <a:rPr lang="en-US" sz="2400" dirty="0">
                <a:solidFill>
                  <a:schemeClr val="tx1"/>
                </a:solidFill>
                <a:latin typeface="Arial"/>
                <a:cs typeface="Times New Roman"/>
              </a:rPr>
              <a:t>Any research-related expenses, broadly defined to encompass fine arts and musical compositions, legal research, etc.</a:t>
            </a:r>
          </a:p>
          <a:p>
            <a:pPr marL="383540" lvl="1">
              <a:buFont typeface="Arial" panose="020B0604020202020204" pitchFamily="34" charset="0"/>
              <a:buChar char="•"/>
            </a:pPr>
            <a:r>
              <a:rPr lang="en-US" sz="2400" dirty="0">
                <a:solidFill>
                  <a:schemeClr val="tx1"/>
                </a:solidFill>
                <a:latin typeface="Arial"/>
                <a:cs typeface="Times New Roman"/>
              </a:rPr>
              <a:t>Airfare, registration, hotel, shuttle fees, taxi fare, presentation materials, food for </a:t>
            </a:r>
            <a:r>
              <a:rPr lang="en-US" sz="2400" b="1" dirty="0">
                <a:solidFill>
                  <a:schemeClr val="accent2"/>
                </a:solidFill>
                <a:latin typeface="Arial"/>
                <a:cs typeface="Times New Roman"/>
              </a:rPr>
              <a:t>conference </a:t>
            </a:r>
            <a:r>
              <a:rPr lang="en-US" sz="2400" b="1" u="sng" dirty="0">
                <a:solidFill>
                  <a:schemeClr val="accent2"/>
                </a:solidFill>
                <a:latin typeface="Arial"/>
                <a:cs typeface="Times New Roman"/>
              </a:rPr>
              <a:t>at which you are presenting</a:t>
            </a:r>
            <a:r>
              <a:rPr lang="en-US" sz="2400" b="1" dirty="0">
                <a:solidFill>
                  <a:schemeClr val="accent2"/>
                </a:solidFill>
                <a:latin typeface="Arial"/>
                <a:cs typeface="Times New Roman"/>
              </a:rPr>
              <a:t>. </a:t>
            </a:r>
            <a:r>
              <a:rPr lang="en-US" sz="2400" dirty="0">
                <a:solidFill>
                  <a:schemeClr val="tx1"/>
                </a:solidFill>
                <a:latin typeface="Arial"/>
                <a:cs typeface="Times New Roman"/>
              </a:rPr>
              <a:t>(Must be outside of ABQ)</a:t>
            </a:r>
          </a:p>
          <a:p>
            <a:pPr marL="383540" lvl="1">
              <a:buFont typeface="Arial" panose="020B0604020202020204" pitchFamily="34" charset="0"/>
              <a:buChar char="•"/>
            </a:pPr>
            <a:r>
              <a:rPr lang="en-US" sz="2400" dirty="0">
                <a:solidFill>
                  <a:schemeClr val="tx1"/>
                </a:solidFill>
                <a:latin typeface="Arial"/>
                <a:cs typeface="Times New Roman"/>
              </a:rPr>
              <a:t>Supplies, consumables and printing costs</a:t>
            </a:r>
            <a:endParaRPr lang="en-US" sz="2200" dirty="0">
              <a:solidFill>
                <a:schemeClr val="tx1"/>
              </a:solidFill>
              <a:latin typeface="Arial"/>
              <a:cs typeface="Times New Roman"/>
            </a:endParaRPr>
          </a:p>
          <a:p>
            <a:pPr marL="566420" lvl="2">
              <a:buFont typeface="Arial" panose="020B0604020202020204" pitchFamily="34" charset="0"/>
              <a:buChar char="•"/>
            </a:pPr>
            <a:r>
              <a:rPr lang="en-US" sz="2200" dirty="0">
                <a:solidFill>
                  <a:schemeClr val="accent2"/>
                </a:solidFill>
                <a:latin typeface="Arial"/>
                <a:cs typeface="Times New Roman"/>
              </a:rPr>
              <a:t>Equipment you might need for data collection</a:t>
            </a:r>
          </a:p>
          <a:p>
            <a:pPr marL="383540" lvl="2" indent="0">
              <a:buNone/>
            </a:pPr>
            <a:r>
              <a:rPr lang="en-US" sz="2200" dirty="0">
                <a:solidFill>
                  <a:schemeClr val="accent2"/>
                </a:solidFill>
                <a:latin typeface="Arial"/>
                <a:cs typeface="Times New Roman"/>
              </a:rPr>
              <a:t>   </a:t>
            </a:r>
            <a:r>
              <a:rPr lang="en-US" sz="2200" dirty="0" err="1">
                <a:solidFill>
                  <a:schemeClr val="accent2"/>
                </a:solidFill>
                <a:latin typeface="Arial"/>
                <a:cs typeface="Times New Roman"/>
              </a:rPr>
              <a:t>e.g</a:t>
            </a:r>
            <a:r>
              <a:rPr lang="en-US" sz="2200" dirty="0">
                <a:solidFill>
                  <a:schemeClr val="accent2"/>
                </a:solidFill>
                <a:latin typeface="Arial"/>
                <a:cs typeface="Times New Roman"/>
              </a:rPr>
              <a:t>, camera for recording sessions</a:t>
            </a:r>
          </a:p>
          <a:p>
            <a:pPr marL="383540" lvl="2" indent="0">
              <a:buNone/>
            </a:pPr>
            <a:br>
              <a:rPr lang="en-US" sz="1700" dirty="0">
                <a:solidFill>
                  <a:schemeClr val="tx1"/>
                </a:solidFill>
                <a:latin typeface="Times New Roman" panose="02020603050405020304" pitchFamily="18" charset="0"/>
                <a:cs typeface="Times New Roman" panose="02020603050405020304" pitchFamily="18" charset="0"/>
              </a:rPr>
            </a:br>
            <a:br>
              <a:rPr lang="en-US" dirty="0"/>
            </a:br>
            <a:br>
              <a:rPr lang="en-US" dirty="0"/>
            </a:br>
            <a:endParaRPr lang="en-US" dirty="0">
              <a:cs typeface="Arial" panose="020B0604020202020204"/>
            </a:endParaRP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8F360A74-4B97-4CE4-B7B9-9AE700D89187}" type="datetime4">
              <a:rPr lang="en-US" smtClean="0"/>
              <a:t>June 27, 2025</a:t>
            </a:fld>
            <a:endParaRPr lang="en-US"/>
          </a:p>
        </p:txBody>
      </p:sp>
      <p:sp>
        <p:nvSpPr>
          <p:cNvPr id="8" name="TextBox 7">
            <a:extLst>
              <a:ext uri="{FF2B5EF4-FFF2-40B4-BE49-F238E27FC236}">
                <a16:creationId xmlns:a16="http://schemas.microsoft.com/office/drawing/2014/main" id="{8D7D4B51-52B7-41EA-A13E-C188FA7D6FD6}"/>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7</a:t>
            </a:fld>
            <a:endParaRPr lang="en-US" sz="1200" b="1" i="1">
              <a:solidFill>
                <a:srgbClr val="C00000"/>
              </a:solidFill>
            </a:endParaRPr>
          </a:p>
        </p:txBody>
      </p:sp>
      <p:pic>
        <p:nvPicPr>
          <p:cNvPr id="9" name="Picture 8">
            <a:extLst>
              <a:ext uri="{FF2B5EF4-FFF2-40B4-BE49-F238E27FC236}">
                <a16:creationId xmlns:a16="http://schemas.microsoft.com/office/drawing/2014/main" id="{946E7FEC-1B13-4FF0-882C-3C478B0A2ED6}"/>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4" name="Slide Number Placeholder 3">
            <a:extLst>
              <a:ext uri="{FF2B5EF4-FFF2-40B4-BE49-F238E27FC236}">
                <a16:creationId xmlns:a16="http://schemas.microsoft.com/office/drawing/2014/main" id="{DA4F4ABC-D3C5-469D-B5F7-419B01775888}"/>
              </a:ext>
            </a:extLst>
          </p:cNvPr>
          <p:cNvSpPr>
            <a:spLocks noGrp="1"/>
          </p:cNvSpPr>
          <p:nvPr>
            <p:ph type="sldNum" sz="quarter" idx="12"/>
          </p:nvPr>
        </p:nvSpPr>
        <p:spPr/>
        <p:txBody>
          <a:bodyPr/>
          <a:lstStyle/>
          <a:p>
            <a:r>
              <a:rPr lang="en-US" dirty="0"/>
              <a:t>UNM GPSA Grant Applicant Information Summer 2025</a:t>
            </a:r>
          </a:p>
        </p:txBody>
      </p:sp>
    </p:spTree>
    <p:extLst>
      <p:ext uri="{BB962C8B-B14F-4D97-AF65-F5344CB8AC3E}">
        <p14:creationId xmlns:p14="http://schemas.microsoft.com/office/powerpoint/2010/main" val="441662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3350"/>
            <a:ext cx="10058400" cy="1450757"/>
          </a:xfrm>
        </p:spPr>
        <p:txBody>
          <a:bodyPr/>
          <a:lstStyle/>
          <a:p>
            <a:r>
              <a:rPr lang="en-US" dirty="0">
                <a:solidFill>
                  <a:schemeClr val="tx1"/>
                </a:solidFill>
                <a:latin typeface="Arial"/>
                <a:cs typeface="Times New Roman"/>
              </a:rPr>
              <a:t>SRG Scoring Criteria</a:t>
            </a:r>
          </a:p>
        </p:txBody>
      </p:sp>
      <p:sp>
        <p:nvSpPr>
          <p:cNvPr id="3" name="Content Placeholder 2"/>
          <p:cNvSpPr>
            <a:spLocks noGrp="1"/>
          </p:cNvSpPr>
          <p:nvPr>
            <p:ph idx="1"/>
          </p:nvPr>
        </p:nvSpPr>
        <p:spPr/>
        <p:txBody>
          <a:bodyPr vert="horz" lIns="0" tIns="45720" rIns="0" bIns="45720" rtlCol="0" anchor="t">
            <a:normAutofit/>
          </a:bodyPr>
          <a:lstStyle/>
          <a:p>
            <a:pPr>
              <a:buFont typeface="Arial" panose="020B0604020202020204" pitchFamily="34" charset="0"/>
              <a:buChar char="•"/>
            </a:pPr>
            <a:r>
              <a:rPr lang="en-US" sz="3200" dirty="0">
                <a:solidFill>
                  <a:schemeClr val="tx1"/>
                </a:solidFill>
                <a:latin typeface="Times New Roman"/>
                <a:cs typeface="Times New Roman"/>
              </a:rPr>
              <a:t> </a:t>
            </a:r>
            <a:r>
              <a:rPr lang="en-US" sz="3200" dirty="0">
                <a:solidFill>
                  <a:schemeClr val="tx1"/>
                </a:solidFill>
                <a:latin typeface="Arial"/>
                <a:cs typeface="Times New Roman"/>
              </a:rPr>
              <a:t>Background </a:t>
            </a:r>
            <a:r>
              <a:rPr lang="en-US" sz="3200" b="1" dirty="0">
                <a:solidFill>
                  <a:schemeClr val="tx1"/>
                </a:solidFill>
                <a:latin typeface="Arial"/>
                <a:cs typeface="Times New Roman"/>
              </a:rPr>
              <a:t>(25 points)</a:t>
            </a:r>
          </a:p>
          <a:p>
            <a:pPr marL="383540" lvl="1">
              <a:buFont typeface="Arial" panose="020B0604020202020204" pitchFamily="34" charset="0"/>
              <a:buChar char="•"/>
            </a:pPr>
            <a:r>
              <a:rPr lang="en-US" sz="2400" dirty="0">
                <a:solidFill>
                  <a:schemeClr val="tx1"/>
                </a:solidFill>
                <a:latin typeface="Arial"/>
                <a:cs typeface="Times New Roman"/>
              </a:rPr>
              <a:t>Academic/professional interests and stage in degree</a:t>
            </a:r>
          </a:p>
          <a:p>
            <a:pPr marL="383540" lvl="1">
              <a:buFont typeface="Arial" panose="020B0604020202020204" pitchFamily="34" charset="0"/>
              <a:buChar char="•"/>
            </a:pPr>
            <a:r>
              <a:rPr lang="en-US" sz="2400" dirty="0">
                <a:solidFill>
                  <a:schemeClr val="tx1"/>
                </a:solidFill>
                <a:latin typeface="Arial"/>
                <a:cs typeface="Times New Roman"/>
              </a:rPr>
              <a:t>Describe the activity (what, where, when) and its significance</a:t>
            </a:r>
          </a:p>
          <a:p>
            <a:pPr marL="383540" lvl="1">
              <a:buFont typeface="Arial" panose="020B0604020202020204" pitchFamily="34" charset="0"/>
              <a:buChar char="•"/>
            </a:pPr>
            <a:r>
              <a:rPr lang="en-US" sz="2400" dirty="0">
                <a:solidFill>
                  <a:schemeClr val="tx1"/>
                </a:solidFill>
                <a:latin typeface="Arial"/>
                <a:cs typeface="Times New Roman"/>
              </a:rPr>
              <a:t>Connect activity to broader academic field. </a:t>
            </a:r>
            <a:r>
              <a:rPr lang="en-US" sz="2400" b="1" dirty="0">
                <a:solidFill>
                  <a:schemeClr val="tx1"/>
                </a:solidFill>
                <a:latin typeface="Arial"/>
                <a:cs typeface="Times New Roman"/>
              </a:rPr>
              <a:t> </a:t>
            </a:r>
            <a:endParaRPr lang="en-US" sz="2400" b="1" dirty="0">
              <a:solidFill>
                <a:schemeClr val="tx1"/>
              </a:solidFill>
              <a:latin typeface="Arial"/>
              <a:cs typeface="Times New Roman" panose="02020603050405020304" pitchFamily="18" charset="0"/>
            </a:endParaRPr>
          </a:p>
          <a:p>
            <a:pPr>
              <a:buFont typeface="Arial" panose="020B0604020202020204" pitchFamily="34" charset="0"/>
              <a:buChar char="•"/>
            </a:pPr>
            <a:r>
              <a:rPr lang="en-US" sz="3200" dirty="0">
                <a:solidFill>
                  <a:schemeClr val="tx1"/>
                </a:solidFill>
                <a:latin typeface="Arial"/>
                <a:cs typeface="Times New Roman"/>
              </a:rPr>
              <a:t> Benefits </a:t>
            </a:r>
            <a:r>
              <a:rPr lang="en-US" sz="3200" b="1" dirty="0">
                <a:solidFill>
                  <a:schemeClr val="tx1"/>
                </a:solidFill>
                <a:latin typeface="Arial"/>
                <a:cs typeface="Times New Roman"/>
              </a:rPr>
              <a:t>(30 points)</a:t>
            </a:r>
          </a:p>
          <a:p>
            <a:pPr marL="383540" lvl="1">
              <a:buFont typeface="Arial" panose="020B0604020202020204" pitchFamily="34" charset="0"/>
              <a:buChar char="•"/>
            </a:pPr>
            <a:r>
              <a:rPr lang="en-US" sz="2400" dirty="0">
                <a:solidFill>
                  <a:schemeClr val="tx1"/>
                </a:solidFill>
                <a:latin typeface="Arial"/>
                <a:cs typeface="Times New Roman"/>
              </a:rPr>
              <a:t>Activity’s benefit to applicant, linked to professional interests.</a:t>
            </a:r>
          </a:p>
          <a:p>
            <a:pPr marL="383540" lvl="1">
              <a:buFont typeface="Arial" panose="020B0604020202020204" pitchFamily="34" charset="0"/>
              <a:buChar char="•"/>
            </a:pPr>
            <a:r>
              <a:rPr lang="en-US" sz="2400" dirty="0">
                <a:solidFill>
                  <a:schemeClr val="tx1"/>
                </a:solidFill>
                <a:latin typeface="Arial"/>
                <a:cs typeface="Times New Roman"/>
              </a:rPr>
              <a:t>Benefit of applicant’s work to the academic community.</a:t>
            </a:r>
          </a:p>
          <a:p>
            <a:pPr>
              <a:buFont typeface="Arial" panose="020B0604020202020204" pitchFamily="34" charset="0"/>
              <a:buChar char="•"/>
            </a:pPr>
            <a:endParaRPr lang="en-US" sz="3200" b="1" dirty="0">
              <a:solidFill>
                <a:schemeClr val="tx1"/>
              </a:solidFill>
              <a:latin typeface="Arial"/>
              <a:cs typeface="Times New Roman" panose="02020603050405020304" pitchFamily="18" charset="0"/>
            </a:endParaRP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15390502-C0FE-47FA-B742-DE4023DAAF4E}" type="datetime4">
              <a:rPr lang="en-US" smtClean="0"/>
              <a:t>June 27, 2025</a:t>
            </a:fld>
            <a:endParaRPr lang="en-US"/>
          </a:p>
        </p:txBody>
      </p:sp>
      <p:pic>
        <p:nvPicPr>
          <p:cNvPr id="8" name="Picture 7">
            <a:extLst>
              <a:ext uri="{FF2B5EF4-FFF2-40B4-BE49-F238E27FC236}">
                <a16:creationId xmlns:a16="http://schemas.microsoft.com/office/drawing/2014/main" id="{2B4ED09B-E82A-4A54-99E6-FFB6F31EA279}"/>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9" name="TextBox 8">
            <a:extLst>
              <a:ext uri="{FF2B5EF4-FFF2-40B4-BE49-F238E27FC236}">
                <a16:creationId xmlns:a16="http://schemas.microsoft.com/office/drawing/2014/main" id="{97106195-CAD1-46FE-A763-AA08D8BC9E1D}"/>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8</a:t>
            </a:fld>
            <a:endParaRPr lang="en-US" sz="1200" b="1" i="1">
              <a:solidFill>
                <a:srgbClr val="C00000"/>
              </a:solidFill>
            </a:endParaRPr>
          </a:p>
        </p:txBody>
      </p:sp>
      <p:sp>
        <p:nvSpPr>
          <p:cNvPr id="6" name="Slide Number Placeholder 5">
            <a:extLst>
              <a:ext uri="{FF2B5EF4-FFF2-40B4-BE49-F238E27FC236}">
                <a16:creationId xmlns:a16="http://schemas.microsoft.com/office/drawing/2014/main" id="{49527713-4F3E-41CA-A3BC-7847B6C4A843}"/>
              </a:ext>
            </a:extLst>
          </p:cNvPr>
          <p:cNvSpPr>
            <a:spLocks noGrp="1"/>
          </p:cNvSpPr>
          <p:nvPr>
            <p:ph type="sldNum" sz="quarter" idx="12"/>
          </p:nvPr>
        </p:nvSpPr>
        <p:spPr/>
        <p:txBody>
          <a:bodyPr/>
          <a:lstStyle/>
          <a:p>
            <a:r>
              <a:rPr lang="en-US" dirty="0"/>
              <a:t>UNM GPSA Grant Applicant Information Summer 2025</a:t>
            </a:r>
          </a:p>
        </p:txBody>
      </p:sp>
      <p:sp>
        <p:nvSpPr>
          <p:cNvPr id="10" name="TextBox 9">
            <a:extLst>
              <a:ext uri="{FF2B5EF4-FFF2-40B4-BE49-F238E27FC236}">
                <a16:creationId xmlns:a16="http://schemas.microsoft.com/office/drawing/2014/main" id="{9D49A232-67B9-573D-DC2D-21FAF7DBADB1}"/>
              </a:ext>
            </a:extLst>
          </p:cNvPr>
          <p:cNvSpPr txBox="1"/>
          <p:nvPr/>
        </p:nvSpPr>
        <p:spPr>
          <a:xfrm>
            <a:off x="3306618" y="5309007"/>
            <a:ext cx="5246255" cy="646331"/>
          </a:xfrm>
          <a:prstGeom prst="rect">
            <a:avLst/>
          </a:prstGeom>
          <a:noFill/>
        </p:spPr>
        <p:txBody>
          <a:bodyPr wrap="square" lIns="91440" tIns="45720" rIns="91440" bIns="45720" rtlCol="0" anchor="t">
            <a:spAutoFit/>
          </a:bodyPr>
          <a:lstStyle/>
          <a:p>
            <a:r>
              <a:rPr lang="en-US" sz="3600" b="1" dirty="0">
                <a:solidFill>
                  <a:schemeClr val="accent2"/>
                </a:solidFill>
                <a:latin typeface="Arial"/>
                <a:cs typeface="Times New Roman"/>
              </a:rPr>
              <a:t>500-600 WORDS MAX</a:t>
            </a:r>
          </a:p>
        </p:txBody>
      </p:sp>
      <p:pic>
        <p:nvPicPr>
          <p:cNvPr id="11" name="Picture 10" descr="A close up of text on a white background&#10;&#10;Description automatically generated">
            <a:extLst>
              <a:ext uri="{FF2B5EF4-FFF2-40B4-BE49-F238E27FC236}">
                <a16:creationId xmlns:a16="http://schemas.microsoft.com/office/drawing/2014/main" id="{69FC6596-D3DA-11AF-FB7B-9A2883321980}"/>
              </a:ext>
            </a:extLst>
          </p:cNvPr>
          <p:cNvPicPr>
            <a:picLocks noChangeAspect="1"/>
          </p:cNvPicPr>
          <p:nvPr/>
        </p:nvPicPr>
        <p:blipFill>
          <a:blip r:embed="rId4"/>
          <a:stretch>
            <a:fillRect/>
          </a:stretch>
        </p:blipFill>
        <p:spPr>
          <a:xfrm>
            <a:off x="9799853" y="2486069"/>
            <a:ext cx="2136314" cy="1361449"/>
          </a:xfrm>
          <a:prstGeom prst="rect">
            <a:avLst/>
          </a:prstGeom>
        </p:spPr>
      </p:pic>
    </p:spTree>
    <p:extLst>
      <p:ext uri="{BB962C8B-B14F-4D97-AF65-F5344CB8AC3E}">
        <p14:creationId xmlns:p14="http://schemas.microsoft.com/office/powerpoint/2010/main" val="2570925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a:cs typeface="Times New Roman"/>
              </a:rPr>
              <a:t>SRG Scoring cont’d</a:t>
            </a:r>
          </a:p>
        </p:txBody>
      </p:sp>
      <p:sp>
        <p:nvSpPr>
          <p:cNvPr id="3" name="Content Placeholder 2"/>
          <p:cNvSpPr>
            <a:spLocks noGrp="1"/>
          </p:cNvSpPr>
          <p:nvPr>
            <p:ph idx="1"/>
          </p:nvPr>
        </p:nvSpPr>
        <p:spPr/>
        <p:txBody>
          <a:bodyPr vert="horz" lIns="0" tIns="45720" rIns="0" bIns="45720" rtlCol="0" anchor="t">
            <a:normAutofit/>
          </a:bodyPr>
          <a:lstStyle/>
          <a:p>
            <a:pPr>
              <a:buFont typeface="Arial" panose="020B0604020202020204" pitchFamily="34" charset="0"/>
              <a:buChar char="•"/>
            </a:pPr>
            <a:r>
              <a:rPr lang="en-US" sz="3200" dirty="0">
                <a:solidFill>
                  <a:schemeClr val="tx1"/>
                </a:solidFill>
                <a:latin typeface="Arial"/>
                <a:cs typeface="Times New Roman"/>
              </a:rPr>
              <a:t>Composition </a:t>
            </a:r>
            <a:r>
              <a:rPr lang="en-US" sz="3200" b="1" dirty="0">
                <a:solidFill>
                  <a:schemeClr val="tx1"/>
                </a:solidFill>
                <a:latin typeface="Arial"/>
                <a:cs typeface="Times New Roman"/>
              </a:rPr>
              <a:t>(15 points)</a:t>
            </a:r>
          </a:p>
          <a:p>
            <a:pPr marL="383540" lvl="1">
              <a:buFont typeface="Arial" panose="020B0604020202020204" pitchFamily="34" charset="0"/>
              <a:buChar char="•"/>
            </a:pPr>
            <a:r>
              <a:rPr lang="en-US" sz="3000" dirty="0">
                <a:solidFill>
                  <a:schemeClr val="tx1"/>
                </a:solidFill>
                <a:latin typeface="Arial"/>
                <a:cs typeface="Times New Roman"/>
              </a:rPr>
              <a:t>Flows logically, direct writing style, defined technical terms, and proofread.</a:t>
            </a:r>
          </a:p>
          <a:p>
            <a:pPr>
              <a:buFont typeface="Arial" panose="020B0604020202020204" pitchFamily="34" charset="0"/>
              <a:buChar char="•"/>
            </a:pPr>
            <a:r>
              <a:rPr lang="en-US" sz="3200" dirty="0">
                <a:solidFill>
                  <a:schemeClr val="tx1"/>
                </a:solidFill>
                <a:latin typeface="Arial"/>
                <a:cs typeface="Times New Roman"/>
              </a:rPr>
              <a:t> </a:t>
            </a:r>
            <a:r>
              <a:rPr lang="en-US" sz="3200" b="1" u="sng" dirty="0">
                <a:solidFill>
                  <a:schemeClr val="tx1"/>
                </a:solidFill>
                <a:latin typeface="Arial"/>
                <a:cs typeface="Times New Roman"/>
              </a:rPr>
              <a:t>Budget </a:t>
            </a:r>
            <a:r>
              <a:rPr lang="en-US" sz="3200" b="1" dirty="0">
                <a:solidFill>
                  <a:schemeClr val="tx1"/>
                </a:solidFill>
                <a:latin typeface="Arial"/>
                <a:cs typeface="Times New Roman"/>
              </a:rPr>
              <a:t>(30 points)</a:t>
            </a:r>
          </a:p>
          <a:p>
            <a:pPr marL="383540" lvl="1">
              <a:buFont typeface="Arial" panose="020B0604020202020204" pitchFamily="34" charset="0"/>
              <a:buChar char="•"/>
            </a:pPr>
            <a:r>
              <a:rPr lang="en-US" sz="3000" dirty="0">
                <a:solidFill>
                  <a:schemeClr val="tx1"/>
                </a:solidFill>
                <a:latin typeface="Arial"/>
                <a:cs typeface="Times New Roman"/>
              </a:rPr>
              <a:t>Completed budget template </a:t>
            </a:r>
            <a:endParaRPr lang="en-US" sz="3000" dirty="0">
              <a:solidFill>
                <a:schemeClr val="tx1"/>
              </a:solidFill>
              <a:latin typeface="Arial"/>
              <a:cs typeface="Times New Roman" panose="02020603050405020304" pitchFamily="18" charset="0"/>
            </a:endParaRPr>
          </a:p>
          <a:p>
            <a:pPr marL="566420" lvl="2">
              <a:buFont typeface="Arial" panose="020B0604020202020204" pitchFamily="34" charset="0"/>
              <a:buChar char="•"/>
            </a:pPr>
            <a:r>
              <a:rPr lang="en-US" sz="2600" dirty="0">
                <a:solidFill>
                  <a:schemeClr val="tx1"/>
                </a:solidFill>
                <a:latin typeface="Arial"/>
                <a:cs typeface="Times New Roman"/>
              </a:rPr>
              <a:t>Well-researched and reasonable</a:t>
            </a:r>
          </a:p>
          <a:p>
            <a:pPr marL="566420" lvl="2">
              <a:buFont typeface="Arial" panose="020B0604020202020204" pitchFamily="34" charset="0"/>
              <a:buChar char="•"/>
            </a:pPr>
            <a:r>
              <a:rPr lang="en-US" sz="2600" dirty="0">
                <a:solidFill>
                  <a:schemeClr val="tx1"/>
                </a:solidFill>
                <a:latin typeface="Arial"/>
                <a:cs typeface="Times New Roman"/>
              </a:rPr>
              <a:t>Documentation to verify costs</a:t>
            </a:r>
          </a:p>
          <a:p>
            <a:pPr marL="383540" lvl="1">
              <a:buFont typeface="Arial" panose="020B0604020202020204" pitchFamily="34" charset="0"/>
              <a:buChar char="•"/>
            </a:pP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15390502-C0FE-47FA-B742-DE4023DAAF4E}" type="datetime4">
              <a:rPr lang="en-US" smtClean="0"/>
              <a:t>June 27, 2025</a:t>
            </a:fld>
            <a:endParaRPr lang="en-US"/>
          </a:p>
        </p:txBody>
      </p:sp>
      <p:pic>
        <p:nvPicPr>
          <p:cNvPr id="8" name="Picture 7">
            <a:extLst>
              <a:ext uri="{FF2B5EF4-FFF2-40B4-BE49-F238E27FC236}">
                <a16:creationId xmlns:a16="http://schemas.microsoft.com/office/drawing/2014/main" id="{2B4ED09B-E82A-4A54-99E6-FFB6F31EA279}"/>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9" name="TextBox 8">
            <a:extLst>
              <a:ext uri="{FF2B5EF4-FFF2-40B4-BE49-F238E27FC236}">
                <a16:creationId xmlns:a16="http://schemas.microsoft.com/office/drawing/2014/main" id="{97106195-CAD1-46FE-A763-AA08D8BC9E1D}"/>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9</a:t>
            </a:fld>
            <a:endParaRPr lang="en-US" sz="1200" b="1" i="1">
              <a:solidFill>
                <a:srgbClr val="C00000"/>
              </a:solidFill>
            </a:endParaRPr>
          </a:p>
        </p:txBody>
      </p:sp>
      <p:sp>
        <p:nvSpPr>
          <p:cNvPr id="6" name="Slide Number Placeholder 5">
            <a:extLst>
              <a:ext uri="{FF2B5EF4-FFF2-40B4-BE49-F238E27FC236}">
                <a16:creationId xmlns:a16="http://schemas.microsoft.com/office/drawing/2014/main" id="{49527713-4F3E-41CA-A3BC-7847B6C4A843}"/>
              </a:ext>
            </a:extLst>
          </p:cNvPr>
          <p:cNvSpPr>
            <a:spLocks noGrp="1"/>
          </p:cNvSpPr>
          <p:nvPr>
            <p:ph type="sldNum" sz="quarter" idx="12"/>
          </p:nvPr>
        </p:nvSpPr>
        <p:spPr/>
        <p:txBody>
          <a:bodyPr/>
          <a:lstStyle/>
          <a:p>
            <a:r>
              <a:rPr lang="en-US" dirty="0"/>
              <a:t>UNM GPSA Grant Applicant Information Summer 2025</a:t>
            </a:r>
          </a:p>
        </p:txBody>
      </p:sp>
      <p:pic>
        <p:nvPicPr>
          <p:cNvPr id="11" name="Picture 10" descr="A close up of a piece of paper&#10;&#10;Description automatically generated">
            <a:extLst>
              <a:ext uri="{FF2B5EF4-FFF2-40B4-BE49-F238E27FC236}">
                <a16:creationId xmlns:a16="http://schemas.microsoft.com/office/drawing/2014/main" id="{B63C221A-A3D3-030D-1573-70ABD5B09FA0}"/>
              </a:ext>
            </a:extLst>
          </p:cNvPr>
          <p:cNvPicPr>
            <a:picLocks noChangeAspect="1"/>
          </p:cNvPicPr>
          <p:nvPr/>
        </p:nvPicPr>
        <p:blipFill>
          <a:blip r:embed="rId4"/>
          <a:stretch>
            <a:fillRect/>
          </a:stretch>
        </p:blipFill>
        <p:spPr>
          <a:xfrm>
            <a:off x="8942047" y="4256150"/>
            <a:ext cx="2656415" cy="1376023"/>
          </a:xfrm>
          <a:prstGeom prst="rect">
            <a:avLst/>
          </a:prstGeom>
        </p:spPr>
      </p:pic>
    </p:spTree>
    <p:extLst>
      <p:ext uri="{BB962C8B-B14F-4D97-AF65-F5344CB8AC3E}">
        <p14:creationId xmlns:p14="http://schemas.microsoft.com/office/powerpoint/2010/main" val="2291329271"/>
      </p:ext>
    </p:extLst>
  </p:cSld>
  <p:clrMapOvr>
    <a:masterClrMapping/>
  </p:clrMapOvr>
</p:sld>
</file>

<file path=ppt/theme/theme1.xml><?xml version="1.0" encoding="utf-8"?>
<a:theme xmlns:a="http://schemas.openxmlformats.org/drawingml/2006/main" name="Retrospect">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15377</TotalTime>
  <Words>2118</Words>
  <Application>Microsoft Office PowerPoint</Application>
  <PresentationFormat>Widescreen</PresentationFormat>
  <Paragraphs>267</Paragraphs>
  <Slides>24</Slides>
  <Notes>22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Arial,Sans-Serif</vt:lpstr>
      <vt:lpstr>Calibri</vt:lpstr>
      <vt:lpstr>Calibri Light</vt:lpstr>
      <vt:lpstr>Gotham A</vt:lpstr>
      <vt:lpstr>Times New Roman</vt:lpstr>
      <vt:lpstr>Wingdings</vt:lpstr>
      <vt:lpstr>Retrospect</vt:lpstr>
      <vt:lpstr>Custom Design</vt:lpstr>
      <vt:lpstr>Retrospect</vt:lpstr>
      <vt:lpstr>Grant Applicant Information</vt:lpstr>
      <vt:lpstr>GPSA Grants Overview</vt:lpstr>
      <vt:lpstr>Website Information</vt:lpstr>
      <vt:lpstr>AwardSpring Access</vt:lpstr>
      <vt:lpstr>Grants and Scholarships </vt:lpstr>
      <vt:lpstr>Student Research Grant (SRG)</vt:lpstr>
      <vt:lpstr>SRG Priorities</vt:lpstr>
      <vt:lpstr>SRG Scoring Criteria</vt:lpstr>
      <vt:lpstr>SRG Scoring cont’d</vt:lpstr>
      <vt:lpstr>Professional Development Grant (PDG) </vt:lpstr>
      <vt:lpstr>PDG Scoring</vt:lpstr>
      <vt:lpstr>SRG &amp; PDG Budget</vt:lpstr>
      <vt:lpstr>Budget cont’d</vt:lpstr>
      <vt:lpstr>PowerPoint Presentation</vt:lpstr>
      <vt:lpstr>Graduate Scholarship Fund (GSF)</vt:lpstr>
      <vt:lpstr>GSF Application Scoring</vt:lpstr>
      <vt:lpstr>Scoring for Graduate Scholarship Fund</vt:lpstr>
      <vt:lpstr>Applicant Eligibility Review</vt:lpstr>
      <vt:lpstr>Disqualification criteria</vt:lpstr>
      <vt:lpstr>Total No. of Awards</vt:lpstr>
      <vt:lpstr>Deadlines &amp; Other Info</vt:lpstr>
      <vt:lpstr>Further Assistance</vt:lpstr>
      <vt:lpstr>Looking Ahead…</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Applicant Training</dc:title>
  <dc:creator>anu khadka</dc:creator>
  <cp:lastModifiedBy>Bhawana Kafle</cp:lastModifiedBy>
  <cp:revision>60</cp:revision>
  <dcterms:created xsi:type="dcterms:W3CDTF">2020-08-30T15:04:29Z</dcterms:created>
  <dcterms:modified xsi:type="dcterms:W3CDTF">2025-06-27T16:40:25Z</dcterms:modified>
</cp:coreProperties>
</file>